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6" r:id="rId5"/>
    <p:sldMasterId id="2147483738" r:id="rId6"/>
  </p:sldMasterIdLst>
  <p:notesMasterIdLst>
    <p:notesMasterId r:id="rId25"/>
  </p:notesMasterIdLst>
  <p:handoutMasterIdLst>
    <p:handoutMasterId r:id="rId26"/>
  </p:handoutMasterIdLst>
  <p:sldIdLst>
    <p:sldId id="425" r:id="rId7"/>
    <p:sldId id="430" r:id="rId8"/>
    <p:sldId id="426" r:id="rId9"/>
    <p:sldId id="422" r:id="rId10"/>
    <p:sldId id="427" r:id="rId11"/>
    <p:sldId id="428" r:id="rId12"/>
    <p:sldId id="429" r:id="rId13"/>
    <p:sldId id="418" r:id="rId14"/>
    <p:sldId id="395" r:id="rId15"/>
    <p:sldId id="420" r:id="rId16"/>
    <p:sldId id="412" r:id="rId17"/>
    <p:sldId id="399" r:id="rId18"/>
    <p:sldId id="407" r:id="rId19"/>
    <p:sldId id="408" r:id="rId20"/>
    <p:sldId id="421" r:id="rId21"/>
    <p:sldId id="416" r:id="rId22"/>
    <p:sldId id="413" r:id="rId23"/>
    <p:sldId id="415" r:id="rId24"/>
  </p:sldIdLst>
  <p:sldSz cx="9144000" cy="5143500" type="screen16x9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-421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79">
          <p15:clr>
            <a:srgbClr val="A4A3A4"/>
          </p15:clr>
        </p15:guide>
        <p15:guide id="4" pos="352">
          <p15:clr>
            <a:srgbClr val="A4A3A4"/>
          </p15:clr>
        </p15:guide>
        <p15:guide id="5" pos="548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C"/>
    <a:srgbClr val="FF494D"/>
    <a:srgbClr val="EDEDED"/>
    <a:srgbClr val="C30000"/>
    <a:srgbClr val="4D4D4D"/>
    <a:srgbClr val="404040"/>
    <a:srgbClr val="CED0D0"/>
    <a:srgbClr val="E10000"/>
    <a:srgbClr val="D70000"/>
    <a:srgbClr val="4A7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7" autoAdjust="0"/>
    <p:restoredTop sz="88665" autoAdjust="0"/>
  </p:normalViewPr>
  <p:slideViewPr>
    <p:cSldViewPr snapToGrid="0" snapToObjects="1" showGuides="1">
      <p:cViewPr>
        <p:scale>
          <a:sx n="167" d="100"/>
          <a:sy n="167" d="100"/>
        </p:scale>
        <p:origin x="-126" y="180"/>
      </p:cViewPr>
      <p:guideLst>
        <p:guide orient="horz" pos="-421"/>
        <p:guide orient="horz" pos="259"/>
        <p:guide orient="horz" pos="179"/>
        <p:guide pos="352"/>
        <p:guide pos="5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-44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3151F-104A-CB46-BEB6-A5DC3ECFFC76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06351-6D73-9743-84DD-897669D1A1B9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223194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osoittamalla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2F1AA-B152-0340-B734-15761C91285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425751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9189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806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4322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48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Aloitimme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uusinnalla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päädyimme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tekemään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mittavaa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palveluiden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palveluprosessien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sähköistämistä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4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Ilmiöt:</a:t>
            </a:r>
          </a:p>
          <a:p>
            <a:pPr marL="171450" indent="-171450">
              <a:buFontTx/>
              <a:buChar char="-"/>
            </a:pPr>
            <a:r>
              <a:rPr lang="fi-FI" dirty="0" smtClean="0"/>
              <a:t>Taloustilanne – NBF </a:t>
            </a:r>
            <a:r>
              <a:rPr lang="fi-FI" dirty="0" err="1" smtClean="0"/>
              <a:t>Dambisa</a:t>
            </a:r>
            <a:r>
              <a:rPr lang="fi-FI" dirty="0" smtClean="0"/>
              <a:t> </a:t>
            </a:r>
            <a:r>
              <a:rPr lang="fi-FI" dirty="0" err="1" smtClean="0"/>
              <a:t>Moyo</a:t>
            </a:r>
            <a:r>
              <a:rPr lang="fi-FI" dirty="0" smtClean="0"/>
              <a:t> – Uusi normaali</a:t>
            </a:r>
          </a:p>
          <a:p>
            <a:pPr marL="171450" indent="-171450">
              <a:buFontTx/>
              <a:buChar char="-"/>
            </a:pPr>
            <a:r>
              <a:rPr lang="fi-FI" dirty="0" smtClean="0"/>
              <a:t>Laitteet kuten </a:t>
            </a:r>
            <a:r>
              <a:rPr lang="fi-FI" dirty="0" err="1" smtClean="0"/>
              <a:t>iPad</a:t>
            </a:r>
            <a:r>
              <a:rPr lang="fi-FI" baseline="0" dirty="0" smtClean="0"/>
              <a:t> muuttavat käsitystämme kuluttajina siitä, miltä IT:n pitäisi maistua, Iso osa yrityksistä vannoo kuluttajaistumisen olevan suurin muutosvoima seuraavan 10 vuoden aikana</a:t>
            </a:r>
          </a:p>
          <a:p>
            <a:pPr marL="171450" indent="-171450">
              <a:buFontTx/>
              <a:buChar char="-"/>
            </a:pPr>
            <a:r>
              <a:rPr lang="fi-FI" dirty="0" smtClean="0"/>
              <a:t>Digitalisoituminen ilmiönä on kuluttajaistumisen kaveri: Miten</a:t>
            </a:r>
            <a:r>
              <a:rPr lang="fi-FI" baseline="0" dirty="0" smtClean="0"/>
              <a:t> koko yritysalat muuttuvat sähköiseksi liiketoiminnaksi tekniikan ja osaamisen mahdollistamana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Miten nämä asiat liittyvät asiakkaaseen?</a:t>
            </a:r>
          </a:p>
          <a:p>
            <a:pPr marL="171450" indent="-171450">
              <a:buFontTx/>
              <a:buChar char="-"/>
            </a:pPr>
            <a:r>
              <a:rPr lang="fi-FI" dirty="0" smtClean="0"/>
              <a:t>Asiakas oli joskus tyytyväinen </a:t>
            </a:r>
            <a:r>
              <a:rPr lang="fi-FI" dirty="0" err="1" smtClean="0"/>
              <a:t>tiettyyn</a:t>
            </a:r>
            <a:r>
              <a:rPr lang="fi-FI" baseline="0" dirty="0" smtClean="0"/>
              <a:t> palvelutasoon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Maailma ympärillämme muuttuu kuitenkin huimaa vauhtia ja odotukset muuttuvat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Vertaisarviointia tulisi suorittaa muihin toimijoihin, mitkä ovat alan parhaat?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Asiakas joutuu juoksemaan luukulta toiselle toimien eri palveluiden yhdistäjänä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9985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Suurin työ, jota teemme liittyy ajattelutavan muuttamiseen.</a:t>
            </a:r>
          </a:p>
          <a:p>
            <a:r>
              <a:rPr lang="fi-FI" dirty="0" smtClean="0"/>
              <a:t>Kävin IT-johtajan</a:t>
            </a:r>
            <a:r>
              <a:rPr lang="fi-FI" baseline="0" dirty="0" smtClean="0"/>
              <a:t> kanssa keskustelua asiasta: Vastaukset kysymyksiin kuvaavat organisaation tietynlaista kypsyyttä</a:t>
            </a:r>
          </a:p>
          <a:p>
            <a:r>
              <a:rPr lang="fi-FI" baseline="0" dirty="0" smtClean="0"/>
              <a:t>Miten sinä määrittelet palvelun ja asiakkaan?</a:t>
            </a:r>
          </a:p>
          <a:p>
            <a:r>
              <a:rPr lang="fi-FI" baseline="0" dirty="0" smtClean="0"/>
              <a:t>Mihin johtaa asiakkaan määrittely vierustoveriksi?</a:t>
            </a:r>
          </a:p>
          <a:p>
            <a:r>
              <a:rPr lang="fi-FI" baseline="0" dirty="0" smtClean="0"/>
              <a:t>Mihin johtaa palvelun määrittely tekniikassa alhaiselle tasolle?</a:t>
            </a:r>
            <a:endParaRPr lang="fi-FI" dirty="0" smtClean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4554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Kaksi esimerkkiä mikä näyttää asiakaskeskeiseltä ja mikä todella on asiakaskeskeisyyttä:</a:t>
            </a:r>
            <a:endParaRPr lang="fi-FI" baseline="0" dirty="0" smtClean="0"/>
          </a:p>
          <a:p>
            <a:pPr marL="171450" indent="-171450">
              <a:buFontTx/>
              <a:buChar char="-"/>
            </a:pPr>
            <a:r>
              <a:rPr lang="fi-FI" baseline="0" dirty="0" smtClean="0"/>
              <a:t>Häiriönhallinta, joka näyttää asiakaskeskeiseltä: IT ratkaisee tikettejä omalla tavallaan ja omista palveluosoitteesta.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Häiriönhallinta, joka on todella asiakaskeskeistä: koko organisaatio palvelee todellisia asiakkaita yhden luukun periaatteella, sormea ei osoitella alihankkijoihin vaan ymmärretään vastuu koko ketjusta.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Palvelupyyntöjen automatisointi, joka näyttää asiakaskeskeiseltä: Teemme sovelluksen tutkimuksen </a:t>
            </a:r>
            <a:r>
              <a:rPr lang="fi-FI" baseline="0" dirty="0" err="1" smtClean="0"/>
              <a:t>kaupallisetamiseen</a:t>
            </a:r>
            <a:r>
              <a:rPr lang="fi-FI" baseline="0" dirty="0" smtClean="0"/>
              <a:t> tai puhelimen tilaamiseen. Puhelimen tilaaminen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Palvelupyyntöjen automatisointi, joka on todella asiakaskeskeistä: Organisaatiolla on yksi sähköistämisen kanava, jossa asioita tehdään samalla tavalla, niin että asiakaskokemus on yhtenäinen. Automatisoinnissa automatisoidaan ketjuja jossa asiakas on niiden päässä riippumatta ketkä ketjussa toimivat.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Palveluluettelo, joka näyttää asiakaskeskeiseltä: On IT:n palveluluettelo. Me luomme maailman, jossa on monta menua ja asiakas juoksee menujen välillä.</a:t>
            </a:r>
          </a:p>
          <a:p>
            <a:pPr marL="171450" indent="-171450">
              <a:buFontTx/>
              <a:buChar char="-"/>
            </a:pPr>
            <a:r>
              <a:rPr lang="fi-FI" baseline="0" dirty="0" smtClean="0"/>
              <a:t>Palveluluettelo, joka on todella asiakaskeskeinen: Koko yliopiston palvelut löytyvät samasta paikasta helposti ja loogisesti.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70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185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4" y="1"/>
            <a:ext cx="2971800" cy="457200"/>
          </a:xfrm>
          <a:prstGeom prst="rect">
            <a:avLst/>
          </a:prstGeom>
        </p:spPr>
        <p:txBody>
          <a:bodyPr/>
          <a:lstStyle/>
          <a:p>
            <a:fld id="{4160498C-CA9E-AC47-9FB9-7DB3108C1132}" type="datetime1">
              <a:rPr lang="fi-FI" smtClean="0">
                <a:solidFill>
                  <a:prstClr val="black"/>
                </a:solidFill>
              </a:rPr>
              <a:pPr/>
              <a:t>31.10.2014</a:t>
            </a:fld>
            <a:endParaRPr lang="fi-FI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>
                <a:solidFill>
                  <a:prstClr val="black"/>
                </a:solidFill>
              </a:rPr>
              <a:pPr/>
              <a:t>9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6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>
                <a:solidFill>
                  <a:prstClr val="black"/>
                </a:solidFill>
              </a:rPr>
              <a:pPr/>
              <a:t>31.10.2014</a:t>
            </a:fld>
            <a:endParaRPr lang="fi-FI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>
                <a:solidFill>
                  <a:prstClr val="black"/>
                </a:solidFill>
              </a:rPr>
              <a:pPr/>
              <a:t>10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1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1982886"/>
            <a:ext cx="7838101" cy="707886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> </a:t>
            </a:r>
            <a:r>
              <a:rPr lang="fi-FI" dirty="0" err="1" smtClean="0"/>
              <a:t>style</a:t>
            </a:r>
            <a:endParaRPr lang="fi-FI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71499" y="2692187"/>
            <a:ext cx="7837488" cy="51435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 descr="digia_logo_s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48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it.local\data\Teams\konseptointi_tyokansio\Digia brändi\brändikuvat\iPad16x9_Cas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" y="0"/>
            <a:ext cx="914030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3157" y="4178385"/>
            <a:ext cx="4391025" cy="375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781800" y="1728788"/>
            <a:ext cx="2209800" cy="1505898"/>
          </a:xfrm>
        </p:spPr>
        <p:txBody>
          <a:bodyPr/>
          <a:lstStyle>
            <a:lvl1pPr>
              <a:defRPr i="1">
                <a:solidFill>
                  <a:srgbClr val="C3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781800" y="3234687"/>
            <a:ext cx="2209800" cy="2705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endParaRPr lang="en-US" dirty="0" smtClean="0"/>
          </a:p>
        </p:txBody>
      </p:sp>
      <p:sp>
        <p:nvSpPr>
          <p:cNvPr id="9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5970588" y="1728788"/>
            <a:ext cx="811212" cy="1044575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fi-FI" dirty="0" smtClean="0"/>
              <a:t>Asiakkaan logo</a:t>
            </a:r>
            <a:endParaRPr lang="en-US" dirty="0"/>
          </a:p>
        </p:txBody>
      </p:sp>
      <p:pic>
        <p:nvPicPr>
          <p:cNvPr id="10" name="Picture 9" descr="digia_logo_s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0671" y="2013382"/>
            <a:ext cx="5460815" cy="120032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78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ad16x9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182" y="4008587"/>
            <a:ext cx="4391025" cy="375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digia_logo_s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3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> </a:t>
            </a:r>
            <a:r>
              <a:rPr lang="fi-FI" dirty="0" err="1" smtClean="0"/>
              <a:t>style</a:t>
            </a:r>
            <a:endParaRPr lang="fi-FI" dirty="0"/>
          </a:p>
        </p:txBody>
      </p:sp>
      <p:pic>
        <p:nvPicPr>
          <p:cNvPr id="6" name="Picture 5" descr="digia_logo_s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07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per_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" y="-2250"/>
            <a:ext cx="9148304" cy="51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61" y="909158"/>
            <a:ext cx="7838101" cy="714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690834" y="1808972"/>
            <a:ext cx="4220868" cy="466395"/>
          </a:xfrm>
        </p:spPr>
        <p:txBody>
          <a:bodyPr/>
          <a:lstStyle>
            <a:lvl1pPr>
              <a:defRPr sz="2400" b="1">
                <a:solidFill>
                  <a:srgbClr val="4D4D4D"/>
                </a:solidFill>
              </a:defRPr>
            </a:lvl1pPr>
            <a:lvl2pPr marL="18000" indent="0">
              <a:buNone/>
              <a:defRPr>
                <a:solidFill>
                  <a:srgbClr val="4D4D4D"/>
                </a:solidFill>
              </a:defRPr>
            </a:lvl2pPr>
            <a:lvl3pPr marL="324000" indent="0">
              <a:buNone/>
              <a:defRPr/>
            </a:lvl3pPr>
            <a:lvl4pPr marL="594000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96284" y="1937346"/>
            <a:ext cx="865188" cy="1063625"/>
          </a:xfrm>
        </p:spPr>
        <p:txBody>
          <a:bodyPr anchor="ctr">
            <a:normAutofit/>
          </a:bodyPr>
          <a:lstStyle>
            <a:lvl1pPr algn="ctr">
              <a:defRPr sz="1400" baseline="0"/>
            </a:lvl1pPr>
          </a:lstStyle>
          <a:p>
            <a:r>
              <a:rPr lang="fi-FI" dirty="0" smtClean="0"/>
              <a:t>Myyjän kuva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1690688" y="2274888"/>
            <a:ext cx="4221162" cy="1563687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fi-FI" dirty="0" smtClean="0"/>
          </a:p>
          <a:p>
            <a:pPr lvl="0"/>
            <a:endParaRPr lang="en-US" dirty="0" smtClean="0"/>
          </a:p>
        </p:txBody>
      </p:sp>
      <p:pic>
        <p:nvPicPr>
          <p:cNvPr id="9" name="Picture 8" descr="digia_logo_s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2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11"/>
          <p:cNvSpPr/>
          <p:nvPr userDrawn="1"/>
        </p:nvSpPr>
        <p:spPr>
          <a:xfrm>
            <a:off x="0" y="-2"/>
            <a:ext cx="4580467" cy="5148244"/>
          </a:xfrm>
          <a:prstGeom prst="rect">
            <a:avLst/>
          </a:prstGeom>
          <a:solidFill>
            <a:srgbClr val="C3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4587301" y="669690"/>
            <a:ext cx="4567320" cy="35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07484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fi-FI" sz="2000" cap="all" dirty="0" smtClean="0">
                <a:solidFill>
                  <a:srgbClr val="C30000"/>
                </a:solidFill>
                <a:latin typeface="Calibri" charset="0"/>
              </a:rPr>
              <a:t>TODISTETTU</a:t>
            </a:r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5221" y="669690"/>
            <a:ext cx="4582080" cy="31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407484" eaLnBrk="1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fi-FI" altLang="en-US" sz="2000" dirty="0">
                <a:solidFill>
                  <a:srgbClr val="FFFFFF"/>
                </a:solidFill>
                <a:latin typeface="Calibri" pitchFamily="34" charset="0"/>
              </a:rPr>
              <a:t>TESTATTU</a:t>
            </a:r>
            <a:endParaRPr lang="fi-FI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5288" y="1528763"/>
            <a:ext cx="3808412" cy="31115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5705475" y="1528763"/>
            <a:ext cx="3119438" cy="1045357"/>
          </a:xfrm>
        </p:spPr>
        <p:txBody>
          <a:bodyPr/>
          <a:lstStyle>
            <a:lvl1pPr>
              <a:defRPr i="1">
                <a:solidFill>
                  <a:srgbClr val="C3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5705475" y="2586986"/>
            <a:ext cx="3119438" cy="3206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endParaRPr lang="en-US" dirty="0" smtClean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4894263" y="1528763"/>
            <a:ext cx="811212" cy="1044575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fi-FI" dirty="0" smtClean="0"/>
              <a:t>Asiakkaan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7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" y="-2250"/>
            <a:ext cx="9148303" cy="5147999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 userDrawn="1"/>
        </p:nvSpPr>
        <p:spPr>
          <a:xfrm>
            <a:off x="469898" y="362519"/>
            <a:ext cx="8191501" cy="132343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3100" dirty="0" smtClean="0">
                <a:solidFill>
                  <a:schemeClr val="bg1"/>
                </a:solidFill>
              </a:rPr>
              <a:t>Laitamme itsemme likoon.</a:t>
            </a:r>
          </a:p>
          <a:p>
            <a:r>
              <a:rPr lang="fi-FI" sz="3100" dirty="0" smtClean="0">
                <a:solidFill>
                  <a:srgbClr val="C00000"/>
                </a:solidFill>
              </a:rPr>
              <a:t>Ryhdytäänkö </a:t>
            </a:r>
            <a:r>
              <a:rPr lang="fi-FI" sz="3100" dirty="0" smtClean="0">
                <a:solidFill>
                  <a:schemeClr val="bg1"/>
                </a:solidFill>
              </a:rPr>
              <a:t>töihin?</a:t>
            </a:r>
            <a:endParaRPr lang="fi-FI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81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 userDrawn="1"/>
        </p:nvSpPr>
        <p:spPr>
          <a:xfrm>
            <a:off x="469898" y="362519"/>
            <a:ext cx="8191501" cy="132343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3100" dirty="0" smtClean="0">
                <a:solidFill>
                  <a:schemeClr val="bg1"/>
                </a:solidFill>
              </a:rPr>
              <a:t>Laitamme itsemme likoon.</a:t>
            </a:r>
          </a:p>
          <a:p>
            <a:r>
              <a:rPr lang="fi-FI" sz="3100" dirty="0" smtClean="0">
                <a:solidFill>
                  <a:srgbClr val="C00000"/>
                </a:solidFill>
              </a:rPr>
              <a:t>Ryhdytäänkö </a:t>
            </a:r>
            <a:r>
              <a:rPr lang="fi-FI" sz="3100" dirty="0" smtClean="0">
                <a:solidFill>
                  <a:schemeClr val="bg1"/>
                </a:solidFill>
              </a:rPr>
              <a:t>töihin?</a:t>
            </a:r>
            <a:endParaRPr lang="fi-FI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26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45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empi pääotsikkosivu yläots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346075"/>
            <a:ext cx="7687617" cy="70802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C30000"/>
                </a:solidFill>
              </a:defRPr>
            </a:lvl1pPr>
          </a:lstStyle>
          <a:p>
            <a:r>
              <a:rPr lang="fi-FI" dirty="0" smtClean="0"/>
              <a:t>Muokkaa otsikkoa klikkaamalla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2882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C3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2014785"/>
            <a:ext cx="7838101" cy="58477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> </a:t>
            </a:r>
            <a:r>
              <a:rPr lang="fi-FI" dirty="0" err="1" smtClean="0"/>
              <a:t>style</a:t>
            </a:r>
            <a:endParaRPr lang="fi-FI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71499" y="2692187"/>
            <a:ext cx="7837488" cy="51435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digia_logo_s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6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1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97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09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1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9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4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2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44"/>
            <a:ext cx="2236005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3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2014785"/>
            <a:ext cx="7838101" cy="584775"/>
          </a:xfrm>
        </p:spPr>
        <p:txBody>
          <a:bodyPr/>
          <a:lstStyle>
            <a:lvl1pPr algn="ctr">
              <a:defRPr sz="3200">
                <a:solidFill>
                  <a:srgbClr val="C30000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> </a:t>
            </a:r>
            <a:r>
              <a:rPr lang="fi-FI" dirty="0" err="1" smtClean="0"/>
              <a:t>style</a:t>
            </a:r>
            <a:endParaRPr lang="fi-FI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71499" y="2692187"/>
            <a:ext cx="7837488" cy="51435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242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91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44"/>
            <a:ext cx="2236005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2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6" y="4214195"/>
            <a:ext cx="2449209" cy="8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38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4215534"/>
            <a:ext cx="2346452" cy="8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8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6" y="4215817"/>
            <a:ext cx="2446833" cy="8474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36005" cy="15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485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127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19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086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64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57263" y="1009650"/>
            <a:ext cx="7134114" cy="3200400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kumimoji="0" lang="en-US" sz="1600" i="0" u="none" strike="noStrike" kern="1200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130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947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532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20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010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0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72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4090650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15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45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16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288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9" y="2055250"/>
            <a:ext cx="7975385" cy="1977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0" y="4128748"/>
            <a:ext cx="5379423" cy="594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44"/>
            <a:ext cx="2236005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8008975" cy="714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60867" y="1244600"/>
            <a:ext cx="8008938" cy="3135313"/>
          </a:xfr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62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2644"/>
            <a:ext cx="2236006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73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35000"/>
            <a:ext cx="4629692" cy="48735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1826651"/>
            <a:ext cx="3319477" cy="24246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1" y="4413251"/>
            <a:ext cx="3319477" cy="437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44"/>
            <a:ext cx="2236005" cy="15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634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6" y="4214195"/>
            <a:ext cx="2449209" cy="8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28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4215534"/>
            <a:ext cx="2346452" cy="8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675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6" y="4215817"/>
            <a:ext cx="2446833" cy="8474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9" y="1434200"/>
            <a:ext cx="7975385" cy="1977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36005" cy="15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68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761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1008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808559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4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28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24399" y="1226372"/>
            <a:ext cx="4000500" cy="3668712"/>
          </a:xfr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Clr>
                <a:srgbClr val="C30000"/>
              </a:buClr>
              <a:buFont typeface="Arial" pitchFamily="34" charset="0"/>
              <a:buChar char="•"/>
              <a:defRPr sz="1600"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  <p:sp>
        <p:nvSpPr>
          <p:cNvPr id="6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8140701" cy="714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71499" y="1201281"/>
            <a:ext cx="4000500" cy="3668712"/>
          </a:xfr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Clr>
                <a:srgbClr val="C30000"/>
              </a:buClr>
              <a:buFont typeface="Arial" pitchFamily="34" charset="0"/>
              <a:buChar char="•"/>
              <a:defRPr sz="1600"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2795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432435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2" y="285750"/>
            <a:ext cx="8085599" cy="8968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2" y="1264257"/>
            <a:ext cx="3988079" cy="28736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200" indent="-159300">
              <a:buFont typeface="Arial"/>
              <a:buChar char="•"/>
              <a:defRPr sz="1500">
                <a:latin typeface="Georgia"/>
              </a:defRPr>
            </a:lvl2pPr>
            <a:lvl3pPr marL="345600" indent="-172800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4000" indent="-145800">
              <a:buFont typeface="Arial"/>
              <a:buChar char="•"/>
              <a:defRPr sz="1050" baseline="0">
                <a:latin typeface="Georgia"/>
              </a:defRPr>
            </a:lvl4pPr>
            <a:lvl5pPr marL="815400" indent="-171450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4198144"/>
            <a:ext cx="2473630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90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714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677786" y="1233916"/>
            <a:ext cx="2731202" cy="2242931"/>
          </a:xfrm>
        </p:spPr>
        <p:txBody>
          <a:bodyPr/>
          <a:lstStyle>
            <a:lvl1pPr>
              <a:defRPr/>
            </a:lvl1pPr>
          </a:lstStyle>
          <a:p>
            <a:r>
              <a:rPr lang="fi-FI" dirty="0" smtClean="0"/>
              <a:t>3d kuvapaikka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71500" y="1222375"/>
            <a:ext cx="4712882" cy="3562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san ylätunnis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orakulmio 11"/>
          <p:cNvSpPr/>
          <p:nvPr userDrawn="1"/>
        </p:nvSpPr>
        <p:spPr>
          <a:xfrm>
            <a:off x="0" y="-2"/>
            <a:ext cx="9144000" cy="5148244"/>
          </a:xfrm>
          <a:prstGeom prst="rect">
            <a:avLst/>
          </a:prstGeom>
          <a:gradFill flip="none" rotWithShape="1">
            <a:gsLst>
              <a:gs pos="0">
                <a:srgbClr val="C30000"/>
              </a:gs>
              <a:gs pos="100000">
                <a:srgbClr val="E10000"/>
              </a:gs>
            </a:gsLst>
            <a:lin ang="15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714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</a:t>
            </a:r>
            <a:r>
              <a:rPr lang="en-GB" noProof="0" dirty="0" smtClean="0"/>
              <a:t>.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579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71506" y="1119600"/>
            <a:ext cx="8140699" cy="343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4000" lvl="0" indent="-144000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 smtClean="0"/>
              <a:t>Muokkaa</a:t>
            </a:r>
            <a:r>
              <a:rPr lang="en-GB" noProof="0" dirty="0" smtClean="0"/>
              <a:t> </a:t>
            </a:r>
            <a:r>
              <a:rPr lang="en-GB" noProof="0" dirty="0" err="1" smtClean="0"/>
              <a:t>tekstin</a:t>
            </a:r>
            <a:r>
              <a:rPr lang="en-GB" noProof="0" dirty="0" smtClean="0"/>
              <a:t> </a:t>
            </a:r>
            <a:r>
              <a:rPr lang="en-GB" noProof="0" dirty="0" err="1" smtClean="0"/>
              <a:t>perustyylejä</a:t>
            </a:r>
            <a:r>
              <a:rPr lang="en-GB" noProof="0" dirty="0" smtClean="0"/>
              <a:t> </a:t>
            </a:r>
            <a:r>
              <a:rPr lang="en-GB" noProof="0" dirty="0" err="1" smtClean="0"/>
              <a:t>osoittamalla</a:t>
            </a:r>
            <a:endParaRPr lang="en-GB" noProof="0" dirty="0" smtClean="0"/>
          </a:p>
          <a:p>
            <a:pPr marL="504001" lvl="1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 smtClean="0"/>
              <a:t>toinen</a:t>
            </a:r>
            <a:r>
              <a:rPr lang="en-GB" noProof="0" dirty="0" smtClean="0"/>
              <a:t> </a:t>
            </a:r>
            <a:r>
              <a:rPr lang="en-GB" noProof="0" dirty="0" err="1" smtClean="0"/>
              <a:t>taso</a:t>
            </a:r>
            <a:endParaRPr lang="en-GB" noProof="0" dirty="0" smtClean="0"/>
          </a:p>
          <a:p>
            <a:pPr marL="874287" lvl="2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 smtClean="0"/>
              <a:t>kolmas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taso</a:t>
            </a:r>
            <a:endParaRPr lang="en-GB" noProof="0" dirty="0" smtClean="0"/>
          </a:p>
          <a:p>
            <a:pPr marL="1234288" lvl="3" indent="-123429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 smtClean="0"/>
              <a:t>neljäs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taso</a:t>
            </a:r>
            <a:endParaRPr lang="en-GB" noProof="0" dirty="0" smtClean="0"/>
          </a:p>
          <a:p>
            <a:pPr marL="1594288" lvl="4" indent="-113143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 smtClean="0"/>
              <a:t>viides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taso</a:t>
            </a:r>
            <a:endParaRPr lang="en-GB" noProof="0" dirty="0"/>
          </a:p>
        </p:txBody>
      </p:sp>
      <p:pic>
        <p:nvPicPr>
          <p:cNvPr id="6" name="Picture 5" descr="digia_logo_sRGB.ai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64" y="4359684"/>
            <a:ext cx="956717" cy="7898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684" r:id="rId3"/>
    <p:sldLayoutId id="2147483707" r:id="rId4"/>
    <p:sldLayoutId id="2147483662" r:id="rId5"/>
    <p:sldLayoutId id="2147483664" r:id="rId6"/>
    <p:sldLayoutId id="2147483671" r:id="rId7"/>
    <p:sldLayoutId id="2147483679" r:id="rId8"/>
    <p:sldLayoutId id="2147483654" r:id="rId9"/>
    <p:sldLayoutId id="2147483712" r:id="rId10"/>
    <p:sldLayoutId id="2147483710" r:id="rId11"/>
    <p:sldLayoutId id="2147483685" r:id="rId12"/>
    <p:sldLayoutId id="2147483683" r:id="rId13"/>
    <p:sldLayoutId id="2147483709" r:id="rId14"/>
    <p:sldLayoutId id="2147483711" r:id="rId15"/>
    <p:sldLayoutId id="2147483708" r:id="rId16"/>
    <p:sldLayoutId id="2147483714" r:id="rId17"/>
    <p:sldLayoutId id="2147483713" r:id="rId18"/>
    <p:sldLayoutId id="2147483715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lang="en-GB" sz="3800" b="0" i="0" kern="1200" cap="none" noProof="0" dirty="0">
          <a:solidFill>
            <a:srgbClr val="C30000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lang="en-GB" sz="1600" b="0" i="0" kern="1200" noProof="0" dirty="0" smtClean="0">
          <a:solidFill>
            <a:srgbClr val="404040"/>
          </a:solidFill>
          <a:latin typeface="Calibri"/>
          <a:ea typeface="+mn-ea"/>
          <a:cs typeface="Calibri"/>
        </a:defRPr>
      </a:lvl1pPr>
      <a:lvl2pPr marL="270000" indent="-252000" algn="l" defTabSz="457200" rtl="0" eaLnBrk="1" latinLnBrk="0" hangingPunct="1">
        <a:lnSpc>
          <a:spcPct val="125000"/>
        </a:lnSpc>
        <a:spcBef>
          <a:spcPts val="0"/>
        </a:spcBef>
        <a:buSzPct val="100000"/>
        <a:buFontTx/>
        <a:buBlip>
          <a:blip r:embed="rId22"/>
        </a:buBlip>
        <a:defRPr lang="en-GB" sz="15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2pPr>
      <a:lvl3pPr marL="540000" indent="-216000" algn="l" defTabSz="457200" rtl="0" eaLnBrk="1" latinLnBrk="0" hangingPunct="1">
        <a:lnSpc>
          <a:spcPct val="125000"/>
        </a:lnSpc>
        <a:spcBef>
          <a:spcPts val="0"/>
        </a:spcBef>
        <a:buSzPct val="100000"/>
        <a:buFontTx/>
        <a:buBlip>
          <a:blip r:embed="rId23"/>
        </a:buBlip>
        <a:defRPr lang="en-GB" sz="15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3pPr>
      <a:lvl4pPr marL="810000" indent="-216000" algn="l" defTabSz="457200" rtl="0" eaLnBrk="1" latinLnBrk="0" hangingPunct="1">
        <a:lnSpc>
          <a:spcPct val="125000"/>
        </a:lnSpc>
        <a:spcBef>
          <a:spcPts val="0"/>
        </a:spcBef>
        <a:buSzPct val="100000"/>
        <a:buFontTx/>
        <a:buBlip>
          <a:blip r:embed="rId23"/>
        </a:buBlip>
        <a:defRPr lang="en-GB" sz="15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4pPr>
      <a:lvl5pPr marL="1080000" indent="-216000" algn="l" defTabSz="457200" rtl="0" eaLnBrk="1" latinLnBrk="0" hangingPunct="1">
        <a:lnSpc>
          <a:spcPct val="125000"/>
        </a:lnSpc>
        <a:spcBef>
          <a:spcPts val="0"/>
        </a:spcBef>
        <a:buSzPct val="100000"/>
        <a:buFontTx/>
        <a:buBlip>
          <a:blip r:embed="rId23"/>
        </a:buBlip>
        <a:defRPr lang="en-GB" sz="1500" i="0" kern="1200" noProof="0" dirty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4464844"/>
            <a:ext cx="3619500" cy="11906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4583906"/>
            <a:ext cx="3619500" cy="13930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4723210"/>
            <a:ext cx="3619500" cy="1214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2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4464844"/>
            <a:ext cx="3619500" cy="11906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4583906"/>
            <a:ext cx="3619500" cy="13930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4723210"/>
            <a:ext cx="3619500" cy="1214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44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Tuotekeskeisesta</a:t>
            </a:r>
            <a:r>
              <a:rPr lang="en-US" dirty="0"/>
              <a:t> </a:t>
            </a:r>
            <a:r>
              <a:rPr lang="en-US" dirty="0" err="1"/>
              <a:t>palvelusta</a:t>
            </a:r>
            <a:r>
              <a:rPr lang="en-US" dirty="0"/>
              <a:t> </a:t>
            </a:r>
            <a:r>
              <a:rPr lang="en-US" dirty="0" err="1"/>
              <a:t>asiakaskeskeiseen</a:t>
            </a:r>
            <a:r>
              <a:rPr lang="en-US" dirty="0"/>
              <a:t> </a:t>
            </a:r>
            <a:r>
              <a:rPr lang="en-US" dirty="0" err="1"/>
              <a:t>palveluun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5.11.2014</a:t>
            </a:r>
          </a:p>
          <a:p>
            <a:r>
              <a:rPr lang="fi-FI" dirty="0"/>
              <a:t>Aalto </a:t>
            </a:r>
            <a:r>
              <a:rPr lang="fi-FI" dirty="0" smtClean="0"/>
              <a:t>tietotekniikkapalvelut, </a:t>
            </a:r>
            <a:r>
              <a:rPr lang="fi-FI" dirty="0" err="1" smtClean="0"/>
              <a:t>Digia</a:t>
            </a:r>
            <a:r>
              <a:rPr lang="fi-FI" dirty="0" smtClean="0"/>
              <a:t> Oyj</a:t>
            </a:r>
            <a:endParaRPr lang="fi-FI" dirty="0"/>
          </a:p>
          <a:p>
            <a:r>
              <a:rPr lang="fi-FI" dirty="0" smtClean="0"/>
              <a:t>Tomi Lamminsalo, Harri Kujansuu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08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 txBox="1">
            <a:spLocks/>
          </p:cNvSpPr>
          <p:nvPr/>
        </p:nvSpPr>
        <p:spPr>
          <a:xfrm>
            <a:off x="282366" y="3227500"/>
            <a:ext cx="7963074" cy="923925"/>
          </a:xfrm>
          <a:prstGeom prst="rect">
            <a:avLst/>
          </a:prstGeom>
          <a:effectLst>
            <a:outerShdw blurRad="127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4362772"/>
            <a:ext cx="8194908" cy="786759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525907" y="4570146"/>
            <a:ext cx="4917425" cy="5847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1800" dirty="0" smtClean="0">
                <a:solidFill>
                  <a:schemeClr val="bg1"/>
                </a:solidFill>
                <a:cs typeface="Calibri"/>
              </a:rPr>
              <a:t>Nykyaikaisen palveluprosessin perusta</a:t>
            </a:r>
            <a:endParaRPr lang="fi-FI" sz="1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2593384"/>
            <a:ext cx="4572001" cy="522787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3197600"/>
            <a:ext cx="4572001" cy="522787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604642" y="2551120"/>
            <a:ext cx="4917425" cy="565052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1900" b="1" dirty="0" smtClean="0">
                <a:solidFill>
                  <a:schemeClr val="bg1"/>
                </a:solidFill>
                <a:latin typeface="+mn-lt"/>
              </a:rPr>
              <a:t>PALVELUIDEN DIGITALISOINTI</a:t>
            </a:r>
            <a:endParaRPr lang="fi-FI" sz="19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436394" y="2814064"/>
            <a:ext cx="89513" cy="89513"/>
          </a:xfrm>
          <a:prstGeom prst="ellipse">
            <a:avLst/>
          </a:prstGeom>
          <a:solidFill>
            <a:srgbClr val="C3000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6394" y="3407088"/>
            <a:ext cx="89513" cy="89513"/>
          </a:xfrm>
          <a:prstGeom prst="ellipse">
            <a:avLst/>
          </a:prstGeom>
          <a:solidFill>
            <a:srgbClr val="C3000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604642" y="3155335"/>
            <a:ext cx="4917425" cy="565052"/>
          </a:xfrm>
          <a:prstGeom prst="rect">
            <a:avLst/>
          </a:prstGeom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4000" b="0" i="0" kern="1200" cap="none" noProof="0" dirty="0">
                <a:solidFill>
                  <a:srgbClr val="C3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1900" b="1" dirty="0" smtClean="0">
                <a:solidFill>
                  <a:schemeClr val="bg1"/>
                </a:solidFill>
                <a:latin typeface="+mn-lt"/>
              </a:rPr>
              <a:t>PALVELUIDEN AUTOMATISOINTI</a:t>
            </a:r>
            <a:endParaRPr lang="fi-FI" sz="19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1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80703" y="969973"/>
            <a:ext cx="5549095" cy="3496193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371" y="126806"/>
            <a:ext cx="8804497" cy="557418"/>
          </a:xfrm>
        </p:spPr>
        <p:txBody>
          <a:bodyPr/>
          <a:lstStyle/>
          <a:p>
            <a:r>
              <a:rPr lang="fi-FI" sz="2300" dirty="0" smtClean="0"/>
              <a:t>Palvelunhallinta on organisaation tuottamien palveluiden kehittämistä</a:t>
            </a:r>
            <a:endParaRPr lang="en-US" sz="23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0663" y="35905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68466" y="2957583"/>
            <a:ext cx="1901868" cy="5137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Kaksisuuntainen 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400" b="1" cap="all" dirty="0" smtClean="0">
                <a:solidFill>
                  <a:schemeClr val="bg2">
                    <a:lumMod val="25000"/>
                  </a:schemeClr>
                </a:solidFill>
              </a:rPr>
              <a:t>Integraatio</a:t>
            </a:r>
            <a:endParaRPr kumimoji="0" lang="en-US" sz="1400" b="1" i="0" u="none" strike="noStrike" kern="1200" cap="all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367" y="20506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2098" y="1117738"/>
            <a:ext cx="1479634" cy="896493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612" y="1341916"/>
            <a:ext cx="1139952" cy="55778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Saavutettavuus,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000" b="1" cap="all" dirty="0" smtClean="0">
                <a:solidFill>
                  <a:schemeClr val="bg1"/>
                </a:solidFill>
              </a:rPr>
              <a:t>käytettävyys</a:t>
            </a:r>
            <a:endParaRPr kumimoji="0" lang="en-US" sz="1000" b="1" i="0" u="none" strike="noStrike" kern="1200" cap="all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151931" y="1117738"/>
            <a:ext cx="3637151" cy="896493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366815" y="1426588"/>
            <a:ext cx="3342887" cy="4096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300" b="1" cap="all" dirty="0">
                <a:solidFill>
                  <a:schemeClr val="bg1"/>
                </a:solidFill>
              </a:rPr>
              <a:t>Monikanavainen digitaalinen palvelu</a:t>
            </a:r>
          </a:p>
        </p:txBody>
      </p:sp>
      <p:sp>
        <p:nvSpPr>
          <p:cNvPr id="8" name="Down Arrow 7"/>
          <p:cNvSpPr/>
          <p:nvPr/>
        </p:nvSpPr>
        <p:spPr>
          <a:xfrm>
            <a:off x="3828097" y="1972162"/>
            <a:ext cx="284819" cy="239754"/>
          </a:xfrm>
          <a:prstGeom prst="downArrow">
            <a:avLst>
              <a:gd name="adj1" fmla="val 68579"/>
              <a:gd name="adj2" fmla="val 572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22098" y="2250161"/>
            <a:ext cx="1479634" cy="896493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7612" y="2474339"/>
            <a:ext cx="1139952" cy="55778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HALLITTAVUUS,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000" b="1" cap="all" dirty="0" smtClean="0">
                <a:solidFill>
                  <a:schemeClr val="bg1"/>
                </a:solidFill>
              </a:rPr>
              <a:t>TUOTTAVUUS</a:t>
            </a:r>
            <a:endParaRPr kumimoji="0" lang="en-US" sz="1000" b="1" i="0" u="none" strike="noStrike" kern="1200" cap="all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51931" y="2250161"/>
            <a:ext cx="3637151" cy="896493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66815" y="2559011"/>
            <a:ext cx="3342887" cy="4096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300" b="1" cap="all" dirty="0" smtClean="0">
                <a:solidFill>
                  <a:schemeClr val="bg1"/>
                </a:solidFill>
              </a:rPr>
              <a:t>PALVELUNHALLINTA</a:t>
            </a:r>
            <a:endParaRPr lang="fi-FI" sz="1300" b="1" cap="all" dirty="0">
              <a:solidFill>
                <a:schemeClr val="bg1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3828097" y="3101784"/>
            <a:ext cx="284819" cy="239754"/>
          </a:xfrm>
          <a:prstGeom prst="downArrow">
            <a:avLst>
              <a:gd name="adj1" fmla="val 68579"/>
              <a:gd name="adj2" fmla="val 572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22098" y="3393159"/>
            <a:ext cx="1479634" cy="896493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7612" y="3617337"/>
            <a:ext cx="1139952" cy="55778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OHJATTAVUUS,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000" b="1" cap="all" dirty="0" smtClean="0">
                <a:solidFill>
                  <a:schemeClr val="bg1"/>
                </a:solidFill>
              </a:rPr>
              <a:t>LÄPINÄKYVYYS</a:t>
            </a:r>
            <a:endParaRPr kumimoji="0" lang="en-US" sz="1000" b="1" i="0" u="none" strike="noStrike" kern="1200" cap="all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51931" y="3393159"/>
            <a:ext cx="3637151" cy="896493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366815" y="3702009"/>
            <a:ext cx="3342887" cy="4096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300" b="1" cap="all" dirty="0" smtClean="0">
                <a:solidFill>
                  <a:schemeClr val="bg1"/>
                </a:solidFill>
              </a:rPr>
              <a:t>PALVELUTUOTANNON OHJAUS</a:t>
            </a:r>
            <a:endParaRPr lang="fi-FI" sz="1300" b="1" cap="all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789082" y="2474339"/>
            <a:ext cx="40216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175374" y="1788584"/>
            <a:ext cx="0" cy="68575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789082" y="1788583"/>
            <a:ext cx="402168" cy="0"/>
          </a:xfrm>
          <a:prstGeom prst="line">
            <a:avLst/>
          </a:prstGeom>
          <a:ln w="28575"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89082" y="3576699"/>
            <a:ext cx="40216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175374" y="2890944"/>
            <a:ext cx="0" cy="68575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789082" y="2890943"/>
            <a:ext cx="402168" cy="0"/>
          </a:xfrm>
          <a:prstGeom prst="line">
            <a:avLst/>
          </a:prstGeom>
          <a:ln w="28575"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68466" y="1883367"/>
            <a:ext cx="1901868" cy="513748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400" b="1" cap="all" dirty="0">
                <a:solidFill>
                  <a:schemeClr val="bg2">
                    <a:lumMod val="25000"/>
                  </a:schemeClr>
                </a:solidFill>
              </a:rPr>
              <a:t>Kaksisuuntainen</a:t>
            </a:r>
          </a:p>
          <a:p>
            <a:pPr marL="342900" indent="-342900">
              <a:spcBef>
                <a:spcPct val="20000"/>
              </a:spcBef>
            </a:pPr>
            <a:r>
              <a:rPr lang="fi-FI" sz="1400" b="1" cap="all" dirty="0">
                <a:solidFill>
                  <a:schemeClr val="bg2">
                    <a:lumMod val="25000"/>
                  </a:schemeClr>
                </a:solidFill>
              </a:rPr>
              <a:t>informaationvälitys</a:t>
            </a:r>
          </a:p>
        </p:txBody>
      </p:sp>
    </p:spTree>
    <p:extLst>
      <p:ext uri="{BB962C8B-B14F-4D97-AF65-F5344CB8AC3E}">
        <p14:creationId xmlns:p14="http://schemas.microsoft.com/office/powerpoint/2010/main" val="16356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6974659" y="1329339"/>
            <a:ext cx="1889611" cy="2221254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apezoid 19"/>
          <p:cNvSpPr/>
          <p:nvPr/>
        </p:nvSpPr>
        <p:spPr>
          <a:xfrm rot="10800000">
            <a:off x="1136219" y="2524431"/>
            <a:ext cx="4147927" cy="1077103"/>
          </a:xfrm>
          <a:prstGeom prst="trapezoid">
            <a:avLst>
              <a:gd name="adj" fmla="val 35391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620" y="345600"/>
            <a:ext cx="7838101" cy="579646"/>
          </a:xfrm>
        </p:spPr>
        <p:txBody>
          <a:bodyPr/>
          <a:lstStyle/>
          <a:p>
            <a:r>
              <a:rPr lang="fi-FI" sz="3000" dirty="0" smtClean="0"/>
              <a:t>Palvelunhallinta kaikkiin palveluprosesseihin 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7071957" y="1582587"/>
            <a:ext cx="1735984" cy="219165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i="0" u="none" strike="noStrike" kern="1200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Yritysten ja </a:t>
            </a:r>
            <a:r>
              <a:rPr lang="fi-FI" sz="1000" dirty="0" smtClean="0">
                <a:solidFill>
                  <a:srgbClr val="404040"/>
                </a:solidFill>
              </a:rPr>
              <a:t>julkishallinnon 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i="0" u="none" strike="noStrike" kern="1200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Toiminnasta </a:t>
            </a:r>
            <a:r>
              <a:rPr lang="fi-FI" sz="1000" dirty="0" smtClean="0">
                <a:solidFill>
                  <a:srgbClr val="404040"/>
                </a:solidFill>
              </a:rPr>
              <a:t>yhä enenevä 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000" i="0" u="none" strike="noStrike" kern="1200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määrä on </a:t>
            </a:r>
            <a:r>
              <a:rPr lang="fi-FI" sz="1000" b="1" dirty="0" smtClean="0">
                <a:solidFill>
                  <a:srgbClr val="C30000"/>
                </a:solidFill>
              </a:rPr>
              <a:t>palvelua</a:t>
            </a:r>
            <a:r>
              <a:rPr lang="fi-FI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fi-FI" sz="1000" dirty="0">
                <a:solidFill>
                  <a:srgbClr val="404040"/>
                </a:solidFill>
              </a:rPr>
              <a:t>Lisäksi yhä enenevässä </a:t>
            </a:r>
          </a:p>
          <a:p>
            <a:pPr marL="342900" indent="-342900">
              <a:spcBef>
                <a:spcPct val="20000"/>
              </a:spcBef>
            </a:pPr>
            <a:r>
              <a:rPr lang="fi-FI" sz="1000" dirty="0">
                <a:solidFill>
                  <a:srgbClr val="404040"/>
                </a:solidFill>
              </a:rPr>
              <a:t>määrin </a:t>
            </a:r>
            <a:r>
              <a:rPr lang="fi-FI" sz="1000" b="1" dirty="0">
                <a:solidFill>
                  <a:srgbClr val="C30000"/>
                </a:solidFill>
              </a:rPr>
              <a:t>itsepalvelua</a:t>
            </a:r>
            <a:r>
              <a:rPr lang="fi-FI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spcBef>
                <a:spcPct val="20000"/>
              </a:spcBef>
            </a:pP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fi-FI" sz="1000" dirty="0" smtClean="0">
                <a:solidFill>
                  <a:srgbClr val="404040"/>
                </a:solidFill>
              </a:rPr>
              <a:t>Taustaprosessit </a:t>
            </a:r>
            <a:r>
              <a:rPr lang="fi-FI" sz="1000" dirty="0">
                <a:solidFill>
                  <a:srgbClr val="404040"/>
                </a:solidFill>
              </a:rPr>
              <a:t>pitää olla</a:t>
            </a:r>
          </a:p>
          <a:p>
            <a:pPr marL="342900" indent="-342900">
              <a:spcBef>
                <a:spcPct val="20000"/>
              </a:spcBef>
            </a:pPr>
            <a:r>
              <a:rPr lang="fi-FI" sz="1000" b="1" dirty="0">
                <a:solidFill>
                  <a:srgbClr val="C30000"/>
                </a:solidFill>
              </a:rPr>
              <a:t>hallittavissa.</a:t>
            </a: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</a:pP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fi-FI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</a:pPr>
            <a:endParaRPr lang="fi-FI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000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3262" y="152997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4946" y="398693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800" b="1" i="0" u="none" strike="noStrike" kern="1200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 Service </a:t>
            </a:r>
            <a:r>
              <a:rPr kumimoji="0" lang="fi-FI" sz="800" b="1" i="0" u="none" strike="noStrike" kern="1200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Catalog</a:t>
            </a:r>
            <a:endParaRPr kumimoji="0" lang="fi-FI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</a:t>
            </a:r>
            <a:r>
              <a:rPr lang="fi-FI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</a:t>
            </a:r>
            <a:endParaRPr kumimoji="0" lang="en-US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71487" y="2890308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800" b="1" i="0" u="none" strike="noStrike" kern="1200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 Service </a:t>
            </a:r>
            <a:r>
              <a:rPr kumimoji="0" lang="fi-FI" sz="800" b="1" i="0" u="none" strike="noStrike" kern="1200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Catalog</a:t>
            </a:r>
            <a:endParaRPr kumimoji="0" lang="fi-FI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</a:t>
            </a:r>
            <a:r>
              <a:rPr lang="fi-FI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</a:t>
            </a:r>
            <a:endParaRPr kumimoji="0" lang="en-US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6202" y="1722449"/>
            <a:ext cx="914400" cy="60720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fi-FI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Monikanava-ratkaisut</a:t>
            </a:r>
            <a:endParaRPr kumimoji="0" lang="fi-FI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800" b="1" i="0" u="none" strike="noStrike" kern="1200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 Service </a:t>
            </a:r>
            <a:r>
              <a:rPr kumimoji="0" lang="fi-FI" sz="800" b="1" i="0" u="none" strike="noStrike" kern="1200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Catalog</a:t>
            </a:r>
            <a:endParaRPr kumimoji="0" lang="fi-FI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</a:t>
            </a:r>
            <a:r>
              <a:rPr lang="fi-FI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Desk</a:t>
            </a:r>
            <a:endParaRPr kumimoji="0" lang="en-US" sz="800" b="1" i="0" u="none" strike="noStrike" kern="1200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" name="Trapezoid 1"/>
          <p:cNvSpPr/>
          <p:nvPr/>
        </p:nvSpPr>
        <p:spPr>
          <a:xfrm rot="10800000">
            <a:off x="1531145" y="3662644"/>
            <a:ext cx="3349066" cy="985644"/>
          </a:xfrm>
          <a:prstGeom prst="trapezoid">
            <a:avLst>
              <a:gd name="adj" fmla="val 35391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44483" y="3729378"/>
            <a:ext cx="1601023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b="1" i="0" u="none" strike="noStrike" kern="1200" cap="all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ITSM</a:t>
            </a:r>
            <a:r>
              <a:rPr kumimoji="0" lang="fi-FI" sz="1200" i="0" u="none" strike="noStrike" kern="1200" cap="all" spc="0" normalizeH="0" baseline="0" noProof="0" dirty="0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200" noProof="0" dirty="0" smtClean="0">
                <a:solidFill>
                  <a:srgbClr val="404040"/>
                </a:solidFill>
              </a:rPr>
              <a:t>IT-palvelun hallinta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i-FI" sz="1200" i="0" u="none" strike="noStrike" kern="1200" spc="0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Laitteiden</a:t>
            </a:r>
            <a:r>
              <a:rPr kumimoji="0" lang="fi-FI" sz="1200" i="0" u="none" strike="noStrike" kern="1200" spc="0" normalizeH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 hallinta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i-FI" sz="1200" i="0" u="none" strike="noStrike" kern="1200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Sovellusten</a:t>
            </a:r>
            <a:r>
              <a:rPr kumimoji="0" lang="fi-FI" sz="1200" i="0" u="none" strike="noStrike" kern="1200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 hallinta</a:t>
            </a:r>
            <a:endParaRPr kumimoji="0" lang="fi-FI" sz="1200" i="0" u="none" strike="noStrike" kern="1200" cap="all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1200" cap="all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89891" y="2636192"/>
            <a:ext cx="3342128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200" b="1" cap="all" dirty="0">
                <a:solidFill>
                  <a:srgbClr val="FF595C"/>
                </a:solidFill>
              </a:rPr>
              <a:t>ESM </a:t>
            </a:r>
            <a:r>
              <a:rPr lang="fi-FI" sz="1200" cap="all" dirty="0" smtClean="0">
                <a:solidFill>
                  <a:schemeClr val="bg1"/>
                </a:solidFill>
              </a:rPr>
              <a:t>(</a:t>
            </a:r>
            <a:r>
              <a:rPr lang="fi-FI" sz="1200" dirty="0">
                <a:solidFill>
                  <a:schemeClr val="bg1"/>
                </a:solidFill>
              </a:rPr>
              <a:t>E</a:t>
            </a:r>
            <a:r>
              <a:rPr lang="fi-FI" sz="1200" dirty="0" smtClean="0">
                <a:solidFill>
                  <a:schemeClr val="bg1"/>
                </a:solidFill>
              </a:rPr>
              <a:t>nterprise Service Management</a:t>
            </a:r>
            <a:r>
              <a:rPr lang="fi-FI" sz="1200" cap="all" dirty="0" smtClean="0">
                <a:solidFill>
                  <a:schemeClr val="bg1"/>
                </a:solidFill>
              </a:rPr>
              <a:t>) </a:t>
            </a:r>
            <a:endParaRPr lang="fi-FI" sz="1200" cap="all" dirty="0">
              <a:solidFill>
                <a:schemeClr val="bg1"/>
              </a:solidFill>
            </a:endParaRP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Yrityksen hallinto- ja talouspalveluiden hallinta 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HR, Talous, Tilapalvelut  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Itsepalveluasteen </a:t>
            </a:r>
            <a:r>
              <a:rPr lang="fi-FI" sz="1200" dirty="0" smtClean="0">
                <a:solidFill>
                  <a:schemeClr val="bg1"/>
                </a:solidFill>
              </a:rPr>
              <a:t>kasvattaminen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24" name="Trapezoid 23"/>
          <p:cNvSpPr/>
          <p:nvPr/>
        </p:nvSpPr>
        <p:spPr>
          <a:xfrm rot="10800000">
            <a:off x="727165" y="1329339"/>
            <a:ext cx="4967269" cy="1133982"/>
          </a:xfrm>
          <a:prstGeom prst="trapezoid">
            <a:avLst>
              <a:gd name="adj" fmla="val 35391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89891" y="1487469"/>
            <a:ext cx="3342128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fi-FI" sz="1200" b="1" cap="all" dirty="0" smtClean="0">
                <a:solidFill>
                  <a:schemeClr val="bg1"/>
                </a:solidFill>
              </a:rPr>
              <a:t>BSM </a:t>
            </a:r>
            <a:r>
              <a:rPr lang="fi-FI" sz="1200" cap="all" dirty="0" smtClean="0">
                <a:solidFill>
                  <a:schemeClr val="bg1"/>
                </a:solidFill>
              </a:rPr>
              <a:t>(</a:t>
            </a:r>
            <a:r>
              <a:rPr lang="fi-FI" sz="1200" dirty="0">
                <a:solidFill>
                  <a:schemeClr val="bg1"/>
                </a:solidFill>
              </a:rPr>
              <a:t>Business Service Management</a:t>
            </a:r>
            <a:r>
              <a:rPr lang="fi-FI" sz="1200" cap="all" dirty="0" smtClean="0">
                <a:solidFill>
                  <a:schemeClr val="bg1"/>
                </a:solidFill>
              </a:rPr>
              <a:t>) </a:t>
            </a:r>
            <a:endParaRPr lang="fi-FI" sz="1200" cap="all" dirty="0">
              <a:solidFill>
                <a:schemeClr val="bg1"/>
              </a:solidFill>
            </a:endParaRP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Ulkoisten asiakkaiden palveluiden hallinta 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Kansalaisten/ kuntalaisten palveluiden hallinta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chemeClr val="bg1"/>
                </a:solidFill>
              </a:rPr>
              <a:t>Itsepalveluasteen kasvattaminen</a:t>
            </a:r>
          </a:p>
        </p:txBody>
      </p:sp>
    </p:spTree>
    <p:extLst>
      <p:ext uri="{BB962C8B-B14F-4D97-AF65-F5344CB8AC3E}">
        <p14:creationId xmlns:p14="http://schemas.microsoft.com/office/powerpoint/2010/main" val="8523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7" grpId="0"/>
      <p:bldP spid="19" grpId="0"/>
      <p:bldP spid="21" grpId="0"/>
      <p:bldP spid="22" grpId="0"/>
      <p:bldP spid="2" grpId="0" animBg="1"/>
      <p:bldP spid="11" grpId="0"/>
      <p:bldP spid="23" grpId="0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2667003" y="1849288"/>
            <a:ext cx="2531533" cy="279400"/>
          </a:xfrm>
          <a:custGeom>
            <a:avLst/>
            <a:gdLst>
              <a:gd name="connsiteX0" fmla="*/ 0 w 2582333"/>
              <a:gd name="connsiteY0" fmla="*/ 0 h 279400"/>
              <a:gd name="connsiteX1" fmla="*/ 2442633 w 2582333"/>
              <a:gd name="connsiteY1" fmla="*/ 0 h 279400"/>
              <a:gd name="connsiteX2" fmla="*/ 2582333 w 2582333"/>
              <a:gd name="connsiteY2" fmla="*/ 139700 h 279400"/>
              <a:gd name="connsiteX3" fmla="*/ 2442633 w 2582333"/>
              <a:gd name="connsiteY3" fmla="*/ 279400 h 279400"/>
              <a:gd name="connsiteX4" fmla="*/ 0 w 2582333"/>
              <a:gd name="connsiteY4" fmla="*/ 279400 h 279400"/>
              <a:gd name="connsiteX5" fmla="*/ 0 w 2582333"/>
              <a:gd name="connsiteY5" fmla="*/ 0 h 279400"/>
              <a:gd name="connsiteX0" fmla="*/ 0 w 2523066"/>
              <a:gd name="connsiteY0" fmla="*/ 0 h 279400"/>
              <a:gd name="connsiteX1" fmla="*/ 2442633 w 2523066"/>
              <a:gd name="connsiteY1" fmla="*/ 0 h 279400"/>
              <a:gd name="connsiteX2" fmla="*/ 2523066 w 2523066"/>
              <a:gd name="connsiteY2" fmla="*/ 139700 h 279400"/>
              <a:gd name="connsiteX3" fmla="*/ 2442633 w 2523066"/>
              <a:gd name="connsiteY3" fmla="*/ 279400 h 279400"/>
              <a:gd name="connsiteX4" fmla="*/ 0 w 2523066"/>
              <a:gd name="connsiteY4" fmla="*/ 279400 h 279400"/>
              <a:gd name="connsiteX5" fmla="*/ 0 w 2523066"/>
              <a:gd name="connsiteY5" fmla="*/ 0 h 279400"/>
              <a:gd name="connsiteX0" fmla="*/ 0 w 2531533"/>
              <a:gd name="connsiteY0" fmla="*/ 0 h 279400"/>
              <a:gd name="connsiteX1" fmla="*/ 2442633 w 2531533"/>
              <a:gd name="connsiteY1" fmla="*/ 0 h 279400"/>
              <a:gd name="connsiteX2" fmla="*/ 2531533 w 2531533"/>
              <a:gd name="connsiteY2" fmla="*/ 135467 h 279400"/>
              <a:gd name="connsiteX3" fmla="*/ 2442633 w 2531533"/>
              <a:gd name="connsiteY3" fmla="*/ 279400 h 279400"/>
              <a:gd name="connsiteX4" fmla="*/ 0 w 2531533"/>
              <a:gd name="connsiteY4" fmla="*/ 279400 h 279400"/>
              <a:gd name="connsiteX5" fmla="*/ 0 w 2531533"/>
              <a:gd name="connsiteY5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1533" h="279400">
                <a:moveTo>
                  <a:pt x="0" y="0"/>
                </a:moveTo>
                <a:lnTo>
                  <a:pt x="2442633" y="0"/>
                </a:lnTo>
                <a:lnTo>
                  <a:pt x="2531533" y="135467"/>
                </a:lnTo>
                <a:lnTo>
                  <a:pt x="2442633" y="279400"/>
                </a:lnTo>
                <a:lnTo>
                  <a:pt x="0" y="2794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bIns="75600" rtlCol="0" anchor="ctr"/>
          <a:lstStyle/>
          <a:p>
            <a:r>
              <a:rPr lang="fi-FI" sz="1400" dirty="0" smtClean="0"/>
              <a:t>Digitaalisia ja automatisoituja</a:t>
            </a:r>
            <a:endParaRPr lang="fi-FI" sz="1400" dirty="0"/>
          </a:p>
        </p:txBody>
      </p:sp>
      <p:sp>
        <p:nvSpPr>
          <p:cNvPr id="6" name="Pentagon 4"/>
          <p:cNvSpPr/>
          <p:nvPr/>
        </p:nvSpPr>
        <p:spPr>
          <a:xfrm>
            <a:off x="2667003" y="2747231"/>
            <a:ext cx="3706418" cy="279400"/>
          </a:xfrm>
          <a:custGeom>
            <a:avLst/>
            <a:gdLst>
              <a:gd name="connsiteX0" fmla="*/ 0 w 2582333"/>
              <a:gd name="connsiteY0" fmla="*/ 0 h 279400"/>
              <a:gd name="connsiteX1" fmla="*/ 2442633 w 2582333"/>
              <a:gd name="connsiteY1" fmla="*/ 0 h 279400"/>
              <a:gd name="connsiteX2" fmla="*/ 2582333 w 2582333"/>
              <a:gd name="connsiteY2" fmla="*/ 139700 h 279400"/>
              <a:gd name="connsiteX3" fmla="*/ 2442633 w 2582333"/>
              <a:gd name="connsiteY3" fmla="*/ 279400 h 279400"/>
              <a:gd name="connsiteX4" fmla="*/ 0 w 2582333"/>
              <a:gd name="connsiteY4" fmla="*/ 279400 h 279400"/>
              <a:gd name="connsiteX5" fmla="*/ 0 w 2582333"/>
              <a:gd name="connsiteY5" fmla="*/ 0 h 279400"/>
              <a:gd name="connsiteX0" fmla="*/ 0 w 2523066"/>
              <a:gd name="connsiteY0" fmla="*/ 0 h 279400"/>
              <a:gd name="connsiteX1" fmla="*/ 2442633 w 2523066"/>
              <a:gd name="connsiteY1" fmla="*/ 0 h 279400"/>
              <a:gd name="connsiteX2" fmla="*/ 2523066 w 2523066"/>
              <a:gd name="connsiteY2" fmla="*/ 139700 h 279400"/>
              <a:gd name="connsiteX3" fmla="*/ 2442633 w 2523066"/>
              <a:gd name="connsiteY3" fmla="*/ 279400 h 279400"/>
              <a:gd name="connsiteX4" fmla="*/ 0 w 2523066"/>
              <a:gd name="connsiteY4" fmla="*/ 279400 h 279400"/>
              <a:gd name="connsiteX5" fmla="*/ 0 w 2523066"/>
              <a:gd name="connsiteY5" fmla="*/ 0 h 279400"/>
              <a:gd name="connsiteX0" fmla="*/ 0 w 2531533"/>
              <a:gd name="connsiteY0" fmla="*/ 0 h 279400"/>
              <a:gd name="connsiteX1" fmla="*/ 2442633 w 2531533"/>
              <a:gd name="connsiteY1" fmla="*/ 0 h 279400"/>
              <a:gd name="connsiteX2" fmla="*/ 2531533 w 2531533"/>
              <a:gd name="connsiteY2" fmla="*/ 135467 h 279400"/>
              <a:gd name="connsiteX3" fmla="*/ 2442633 w 2531533"/>
              <a:gd name="connsiteY3" fmla="*/ 279400 h 279400"/>
              <a:gd name="connsiteX4" fmla="*/ 0 w 2531533"/>
              <a:gd name="connsiteY4" fmla="*/ 279400 h 279400"/>
              <a:gd name="connsiteX5" fmla="*/ 0 w 2531533"/>
              <a:gd name="connsiteY5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1533" h="279400">
                <a:moveTo>
                  <a:pt x="0" y="0"/>
                </a:moveTo>
                <a:lnTo>
                  <a:pt x="2442633" y="0"/>
                </a:lnTo>
                <a:lnTo>
                  <a:pt x="2531533" y="135467"/>
                </a:lnTo>
                <a:lnTo>
                  <a:pt x="2442633" y="279400"/>
                </a:lnTo>
                <a:lnTo>
                  <a:pt x="0" y="2794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bIns="75600" rtlCol="0" anchor="ctr"/>
          <a:lstStyle/>
          <a:p>
            <a:r>
              <a:rPr lang="fi-FI" sz="1400" dirty="0" smtClean="0"/>
              <a:t>Läpinäkyviä ja seurattavia</a:t>
            </a:r>
            <a:endParaRPr lang="fi-FI" sz="1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94330" y="872949"/>
            <a:ext cx="4359653" cy="658258"/>
          </a:xfrm>
        </p:spPr>
        <p:txBody>
          <a:bodyPr>
            <a:noAutofit/>
          </a:bodyPr>
          <a:lstStyle/>
          <a:p>
            <a:r>
              <a:rPr lang="fi-FI" sz="1800" dirty="0">
                <a:solidFill>
                  <a:srgbClr val="C30000"/>
                </a:solidFill>
                <a:latin typeface="+mj-lt"/>
                <a:ea typeface="+mj-ea"/>
                <a:cs typeface="+mj-cs"/>
              </a:rPr>
              <a:t>Palvelunhallinnan avulla teet </a:t>
            </a:r>
            <a:r>
              <a:rPr lang="fi-FI" sz="1800" dirty="0" smtClean="0">
                <a:solidFill>
                  <a:srgbClr val="C30000"/>
                </a:solidFill>
                <a:latin typeface="+mj-lt"/>
                <a:ea typeface="+mj-ea"/>
                <a:cs typeface="+mj-cs"/>
              </a:rPr>
              <a:t>palvelun</a:t>
            </a:r>
          </a:p>
          <a:p>
            <a:r>
              <a:rPr lang="fi-FI" sz="1800" dirty="0" smtClean="0">
                <a:solidFill>
                  <a:srgbClr val="C30000"/>
                </a:solidFill>
                <a:latin typeface="+mj-lt"/>
                <a:ea typeface="+mj-ea"/>
                <a:cs typeface="+mj-cs"/>
              </a:rPr>
              <a:t>tuottamisen </a:t>
            </a:r>
            <a:r>
              <a:rPr lang="fi-FI" sz="1800" dirty="0">
                <a:solidFill>
                  <a:srgbClr val="C30000"/>
                </a:solidFill>
                <a:latin typeface="+mj-lt"/>
                <a:ea typeface="+mj-ea"/>
                <a:cs typeface="+mj-cs"/>
              </a:rPr>
              <a:t>vaiheista</a:t>
            </a:r>
            <a:endParaRPr lang="en-US" sz="1800" dirty="0">
              <a:solidFill>
                <a:srgbClr val="C3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2594330" y="3313311"/>
            <a:ext cx="4359653" cy="619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GB" sz="1600" b="0" i="0" kern="1200" noProof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270000" indent="-252000" algn="l" defTabSz="457200" rtl="0" eaLnBrk="1" latinLnBrk="0" hangingPunct="1">
              <a:lnSpc>
                <a:spcPct val="125000"/>
              </a:lnSpc>
              <a:spcBef>
                <a:spcPts val="0"/>
              </a:spcBef>
              <a:buSzPct val="100000"/>
              <a:buFontTx/>
              <a:buBlip>
                <a:blip r:embed="rId2"/>
              </a:buBlip>
              <a:defRPr lang="en-GB" sz="1500" i="0" kern="1200" noProof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540000" indent="-216000" algn="l" defTabSz="457200" rtl="0" eaLnBrk="1" latinLnBrk="0" hangingPunct="1">
              <a:lnSpc>
                <a:spcPct val="125000"/>
              </a:lnSpc>
              <a:spcBef>
                <a:spcPts val="0"/>
              </a:spcBef>
              <a:buSzPct val="100000"/>
              <a:buFontTx/>
              <a:buBlip>
                <a:blip r:embed="rId3"/>
              </a:buBlip>
              <a:defRPr lang="en-GB" sz="1500" i="0" kern="1200" noProof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810000" indent="-216000" algn="l" defTabSz="457200" rtl="0" eaLnBrk="1" latinLnBrk="0" hangingPunct="1">
              <a:lnSpc>
                <a:spcPct val="125000"/>
              </a:lnSpc>
              <a:spcBef>
                <a:spcPts val="0"/>
              </a:spcBef>
              <a:buSzPct val="100000"/>
              <a:buFontTx/>
              <a:buBlip>
                <a:blip r:embed="rId3"/>
              </a:buBlip>
              <a:defRPr lang="en-GB" sz="1500" i="0" kern="1200" noProof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080000" indent="-216000" algn="l" defTabSz="457200" rtl="0" eaLnBrk="1" latinLnBrk="0" hangingPunct="1">
              <a:lnSpc>
                <a:spcPct val="125000"/>
              </a:lnSpc>
              <a:spcBef>
                <a:spcPts val="0"/>
              </a:spcBef>
              <a:buSzPct val="100000"/>
              <a:buFontTx/>
              <a:buBlip>
                <a:blip r:embed="rId3"/>
              </a:buBlip>
              <a:defRPr lang="en-GB" sz="1500" i="0" kern="1200" noProof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400" dirty="0" smtClean="0">
                <a:solidFill>
                  <a:srgbClr val="404040"/>
                </a:solidFill>
              </a:rPr>
              <a:t>Pystyt </a:t>
            </a:r>
            <a:r>
              <a:rPr lang="fi-FI" sz="1400" dirty="0">
                <a:solidFill>
                  <a:srgbClr val="404040"/>
                </a:solidFill>
              </a:rPr>
              <a:t>tuottamaan </a:t>
            </a:r>
            <a:r>
              <a:rPr lang="fi-FI" sz="1400" dirty="0" smtClean="0">
                <a:solidFill>
                  <a:srgbClr val="404040"/>
                </a:solidFill>
              </a:rPr>
              <a:t>yksilöityjä, laadukkaita </a:t>
            </a:r>
            <a:r>
              <a:rPr lang="fi-FI" sz="1400" dirty="0">
                <a:solidFill>
                  <a:srgbClr val="404040"/>
                </a:solidFill>
              </a:rPr>
              <a:t>palveluita tehokkaammin ja </a:t>
            </a:r>
            <a:r>
              <a:rPr lang="fi-FI" sz="1400" dirty="0" smtClean="0">
                <a:solidFill>
                  <a:srgbClr val="404040"/>
                </a:solidFill>
              </a:rPr>
              <a:t>keskitetysti. </a:t>
            </a:r>
            <a:endParaRPr lang="en-US" sz="1400" dirty="0">
              <a:solidFill>
                <a:srgbClr val="404040"/>
              </a:solidFill>
            </a:endParaRPr>
          </a:p>
        </p:txBody>
      </p:sp>
      <p:sp>
        <p:nvSpPr>
          <p:cNvPr id="8" name="Pentagon 4"/>
          <p:cNvSpPr/>
          <p:nvPr/>
        </p:nvSpPr>
        <p:spPr>
          <a:xfrm>
            <a:off x="2667003" y="2298260"/>
            <a:ext cx="3063155" cy="279400"/>
          </a:xfrm>
          <a:custGeom>
            <a:avLst/>
            <a:gdLst>
              <a:gd name="connsiteX0" fmla="*/ 0 w 2582333"/>
              <a:gd name="connsiteY0" fmla="*/ 0 h 279400"/>
              <a:gd name="connsiteX1" fmla="*/ 2442633 w 2582333"/>
              <a:gd name="connsiteY1" fmla="*/ 0 h 279400"/>
              <a:gd name="connsiteX2" fmla="*/ 2582333 w 2582333"/>
              <a:gd name="connsiteY2" fmla="*/ 139700 h 279400"/>
              <a:gd name="connsiteX3" fmla="*/ 2442633 w 2582333"/>
              <a:gd name="connsiteY3" fmla="*/ 279400 h 279400"/>
              <a:gd name="connsiteX4" fmla="*/ 0 w 2582333"/>
              <a:gd name="connsiteY4" fmla="*/ 279400 h 279400"/>
              <a:gd name="connsiteX5" fmla="*/ 0 w 2582333"/>
              <a:gd name="connsiteY5" fmla="*/ 0 h 279400"/>
              <a:gd name="connsiteX0" fmla="*/ 0 w 2523066"/>
              <a:gd name="connsiteY0" fmla="*/ 0 h 279400"/>
              <a:gd name="connsiteX1" fmla="*/ 2442633 w 2523066"/>
              <a:gd name="connsiteY1" fmla="*/ 0 h 279400"/>
              <a:gd name="connsiteX2" fmla="*/ 2523066 w 2523066"/>
              <a:gd name="connsiteY2" fmla="*/ 139700 h 279400"/>
              <a:gd name="connsiteX3" fmla="*/ 2442633 w 2523066"/>
              <a:gd name="connsiteY3" fmla="*/ 279400 h 279400"/>
              <a:gd name="connsiteX4" fmla="*/ 0 w 2523066"/>
              <a:gd name="connsiteY4" fmla="*/ 279400 h 279400"/>
              <a:gd name="connsiteX5" fmla="*/ 0 w 2523066"/>
              <a:gd name="connsiteY5" fmla="*/ 0 h 279400"/>
              <a:gd name="connsiteX0" fmla="*/ 0 w 2531533"/>
              <a:gd name="connsiteY0" fmla="*/ 0 h 279400"/>
              <a:gd name="connsiteX1" fmla="*/ 2442633 w 2531533"/>
              <a:gd name="connsiteY1" fmla="*/ 0 h 279400"/>
              <a:gd name="connsiteX2" fmla="*/ 2531533 w 2531533"/>
              <a:gd name="connsiteY2" fmla="*/ 135467 h 279400"/>
              <a:gd name="connsiteX3" fmla="*/ 2442633 w 2531533"/>
              <a:gd name="connsiteY3" fmla="*/ 279400 h 279400"/>
              <a:gd name="connsiteX4" fmla="*/ 0 w 2531533"/>
              <a:gd name="connsiteY4" fmla="*/ 279400 h 279400"/>
              <a:gd name="connsiteX5" fmla="*/ 0 w 2531533"/>
              <a:gd name="connsiteY5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1533" h="279400">
                <a:moveTo>
                  <a:pt x="0" y="0"/>
                </a:moveTo>
                <a:lnTo>
                  <a:pt x="2442633" y="0"/>
                </a:lnTo>
                <a:lnTo>
                  <a:pt x="2531533" y="135467"/>
                </a:lnTo>
                <a:lnTo>
                  <a:pt x="2442633" y="279400"/>
                </a:lnTo>
                <a:lnTo>
                  <a:pt x="0" y="2794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bIns="75600" rtlCol="0" anchor="ctr"/>
          <a:lstStyle/>
          <a:p>
            <a:r>
              <a:rPr lang="fi-FI" sz="1400" dirty="0" smtClean="0"/>
              <a:t>Tasaisen laadukkaita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36298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71499" y="981105"/>
            <a:ext cx="7355646" cy="962351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837" y="238059"/>
            <a:ext cx="8008975" cy="586443"/>
          </a:xfrm>
        </p:spPr>
        <p:txBody>
          <a:bodyPr/>
          <a:lstStyle/>
          <a:p>
            <a:r>
              <a:rPr lang="fi-FI" dirty="0" smtClean="0"/>
              <a:t>Itsepalveluasteen kasvattaminen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1602" y="1117738"/>
            <a:ext cx="7055440" cy="403228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r>
              <a:rPr lang="fi-FI" sz="1400" dirty="0"/>
              <a:t>Aloita yksinkertaisista, usein toistuvista ja eniten asiakaspalvelua rasittavista palveluista.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844" y="1569616"/>
            <a:ext cx="6952580" cy="39432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/>
          <a:p>
            <a:pPr indent="-144000">
              <a:buClr>
                <a:srgbClr val="C30000"/>
              </a:buClr>
              <a:buFont typeface="Arial"/>
              <a:buChar char="•"/>
            </a:pPr>
            <a:r>
              <a:rPr lang="fi-FI" sz="1200" dirty="0"/>
              <a:t>Itsepalveluna toimitettavan palvelun palveluprosessi on pystyttävä kuvaamaan riittävän tarkasti.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1499" y="2067130"/>
            <a:ext cx="7355646" cy="1224710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844" y="2632365"/>
            <a:ext cx="6952580" cy="453218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indent="-144000">
              <a:spcBef>
                <a:spcPts val="250"/>
              </a:spcBef>
              <a:buClr>
                <a:srgbClr val="C30000"/>
              </a:buClr>
              <a:buFont typeface="Arial"/>
              <a:buChar char="•"/>
            </a:pPr>
            <a:r>
              <a:rPr lang="fi-FI" sz="1200" dirty="0" smtClean="0"/>
              <a:t>Mieti asiakaslähtöisesti, ei prosessilähtöisesti</a:t>
            </a:r>
          </a:p>
          <a:p>
            <a:pPr indent="-144000">
              <a:spcBef>
                <a:spcPts val="250"/>
              </a:spcBef>
              <a:buClr>
                <a:srgbClr val="C30000"/>
              </a:buClr>
              <a:buFont typeface="Arial"/>
              <a:buChar char="•"/>
            </a:pPr>
            <a:r>
              <a:rPr lang="fi-FI" sz="1200" dirty="0" smtClean="0"/>
              <a:t>Loppukäyttäjän </a:t>
            </a:r>
            <a:r>
              <a:rPr lang="fi-FI" sz="1200" dirty="0"/>
              <a:t>käyttökokemus pitää olla varmatoiminen, miellyttävä ja helppokäyttöinen. </a:t>
            </a:r>
            <a:endParaRPr lang="fi-FI" sz="1200" dirty="0" smtClean="0"/>
          </a:p>
          <a:p>
            <a:pPr indent="-144000">
              <a:spcBef>
                <a:spcPts val="250"/>
              </a:spcBef>
              <a:buClr>
                <a:srgbClr val="C30000"/>
              </a:buClr>
              <a:buFont typeface="Arial"/>
              <a:buChar char="•"/>
            </a:pPr>
            <a:r>
              <a:rPr lang="fi-FI" sz="1200" dirty="0"/>
              <a:t>Taustalla olevan palvelunhallintajärjestelmän on oltava helppokäyttöinen, osaava, ohjaava. </a:t>
            </a:r>
          </a:p>
          <a:p>
            <a:pPr indent="-144000">
              <a:spcBef>
                <a:spcPts val="250"/>
              </a:spcBef>
              <a:buClr>
                <a:srgbClr val="C30000"/>
              </a:buClr>
              <a:buFont typeface="Arial"/>
              <a:buChar char="•"/>
            </a:pPr>
            <a:endParaRPr lang="fi-FI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71499" y="3464931"/>
            <a:ext cx="7355646" cy="713978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81741" y="4299374"/>
            <a:ext cx="7355646" cy="713978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40636" y="4454749"/>
            <a:ext cx="7055440" cy="403228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r>
              <a:rPr lang="fi-FI" sz="1400" dirty="0"/>
              <a:t>Palvelun tasoa on seurattava säännöllisesti. Raportointi, läpinäkyvyys, </a:t>
            </a:r>
            <a:r>
              <a:rPr lang="fi-FI" sz="1400" dirty="0" smtClean="0"/>
              <a:t>vuorovaikutteisuus</a:t>
            </a:r>
            <a:r>
              <a:rPr lang="fi-FI" sz="1400" dirty="0"/>
              <a:t>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0414" y="3546011"/>
            <a:ext cx="7055440" cy="403228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r>
              <a:rPr lang="fi-FI" sz="1400" dirty="0"/>
              <a:t>Mitkä asiat voit </a:t>
            </a:r>
            <a:r>
              <a:rPr lang="fi-FI" sz="1400" dirty="0" smtClean="0"/>
              <a:t>automatisoida? </a:t>
            </a:r>
            <a:r>
              <a:rPr lang="fi-FI" sz="1400" dirty="0"/>
              <a:t>Automatisoiduistakin palveluista pitää jäädä jälki (tiketti).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0414" y="2192815"/>
            <a:ext cx="7055440" cy="403228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r>
              <a:rPr lang="fi-FI" sz="1400" dirty="0" smtClean="0"/>
              <a:t>Käyttäjäkokemus ja luotettavuus keskiössä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8549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2" grpId="0"/>
      <p:bldP spid="9" grpId="0" animBg="1"/>
      <p:bldP spid="11" grpId="0"/>
      <p:bldP spid="13" grpId="0" animBg="1"/>
      <p:bldP spid="15" grpId="0" animBg="1"/>
      <p:bldP spid="14" grpId="0" animBg="1"/>
      <p:bldP spid="1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236120"/>
            <a:ext cx="7838101" cy="586443"/>
          </a:xfrm>
        </p:spPr>
        <p:txBody>
          <a:bodyPr/>
          <a:lstStyle/>
          <a:p>
            <a:r>
              <a:rPr lang="en-US" sz="3600" dirty="0" err="1" smtClean="0"/>
              <a:t>Monitoimittajaympäristön</a:t>
            </a:r>
            <a:r>
              <a:rPr lang="en-US" sz="3600" dirty="0" smtClean="0"/>
              <a:t> </a:t>
            </a:r>
            <a:r>
              <a:rPr lang="en-US" sz="3600" dirty="0" err="1" smtClean="0"/>
              <a:t>orkestrointi</a:t>
            </a:r>
            <a:endParaRPr lang="en-US" sz="3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00278" y="1061286"/>
            <a:ext cx="7122382" cy="2"/>
          </a:xfrm>
          <a:prstGeom prst="straightConnector1">
            <a:avLst/>
          </a:prstGeom>
          <a:ln w="2349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0278" y="1237122"/>
            <a:ext cx="1040102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300" dirty="0" smtClean="0">
                <a:solidFill>
                  <a:srgbClr val="404040"/>
                </a:solidFill>
              </a:rPr>
              <a:t>Infra-</a:t>
            </a:r>
          </a:p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palvelut</a:t>
            </a:r>
            <a:endParaRPr lang="en-US" sz="1300" dirty="0">
              <a:solidFill>
                <a:srgbClr val="40404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88857" y="1237122"/>
            <a:ext cx="1035049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Verkko</a:t>
            </a:r>
            <a:r>
              <a:rPr lang="en-US" sz="1300" dirty="0" smtClean="0">
                <a:solidFill>
                  <a:srgbClr val="404040"/>
                </a:solidFill>
              </a:rPr>
              <a:t>-</a:t>
            </a:r>
          </a:p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palvelut</a:t>
            </a:r>
            <a:endParaRPr lang="en-US" sz="1300" dirty="0">
              <a:solidFill>
                <a:srgbClr val="40404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72383" y="1237122"/>
            <a:ext cx="1018627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Sovellus</a:t>
            </a:r>
            <a:r>
              <a:rPr lang="en-US" sz="1300" dirty="0" smtClean="0">
                <a:solidFill>
                  <a:srgbClr val="404040"/>
                </a:solidFill>
              </a:rPr>
              <a:t>-</a:t>
            </a:r>
          </a:p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Toimittaja</a:t>
            </a:r>
            <a:r>
              <a:rPr lang="en-US" sz="1300" dirty="0" smtClean="0">
                <a:solidFill>
                  <a:srgbClr val="404040"/>
                </a:solidFill>
              </a:rPr>
              <a:t> </a:t>
            </a:r>
          </a:p>
          <a:p>
            <a:pPr algn="ctr"/>
            <a:r>
              <a:rPr lang="en-US" sz="1300" b="1" dirty="0" smtClean="0">
                <a:solidFill>
                  <a:srgbClr val="C30000"/>
                </a:solidFill>
              </a:rPr>
              <a:t>A</a:t>
            </a:r>
            <a:endParaRPr lang="en-US" sz="1300" b="1" dirty="0">
              <a:solidFill>
                <a:srgbClr val="C3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39487" y="1237122"/>
            <a:ext cx="1018627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Sovellus</a:t>
            </a:r>
            <a:r>
              <a:rPr lang="en-US" sz="1300" dirty="0" smtClean="0">
                <a:solidFill>
                  <a:srgbClr val="404040"/>
                </a:solidFill>
              </a:rPr>
              <a:t>-</a:t>
            </a:r>
          </a:p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Toimittaja</a:t>
            </a:r>
            <a:r>
              <a:rPr lang="en-US" sz="1300" dirty="0" smtClean="0">
                <a:solidFill>
                  <a:srgbClr val="404040"/>
                </a:solidFill>
              </a:rPr>
              <a:t> </a:t>
            </a:r>
          </a:p>
          <a:p>
            <a:pPr algn="ctr"/>
            <a:r>
              <a:rPr lang="en-US" sz="1300" b="1" dirty="0" smtClean="0">
                <a:solidFill>
                  <a:srgbClr val="C30000"/>
                </a:solidFill>
              </a:rPr>
              <a:t>B</a:t>
            </a:r>
            <a:endParaRPr lang="en-US" sz="1300" b="1" dirty="0">
              <a:solidFill>
                <a:srgbClr val="C3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406591" y="1237122"/>
            <a:ext cx="1035049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Puhelimet</a:t>
            </a:r>
            <a:endParaRPr lang="en-US" sz="1300" dirty="0">
              <a:solidFill>
                <a:srgbClr val="40404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90115" y="1237122"/>
            <a:ext cx="1035049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300" dirty="0" smtClean="0">
                <a:solidFill>
                  <a:srgbClr val="404040"/>
                </a:solidFill>
              </a:rPr>
              <a:t>IT </a:t>
            </a:r>
            <a:r>
              <a:rPr lang="en-US" sz="1300" dirty="0" err="1" smtClean="0">
                <a:solidFill>
                  <a:srgbClr val="404040"/>
                </a:solidFill>
              </a:rPr>
              <a:t>laite-toimittaja</a:t>
            </a:r>
            <a:endParaRPr lang="en-US" sz="1300" dirty="0">
              <a:solidFill>
                <a:srgbClr val="40404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220329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105113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402761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579719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45728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922685" y="2687208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220329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105113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02761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79719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745728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922685" y="2041245"/>
            <a:ext cx="0" cy="254833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700278" y="2283980"/>
            <a:ext cx="6924886" cy="403228"/>
          </a:xfrm>
          <a:prstGeom prst="roundRect">
            <a:avLst>
              <a:gd name="adj" fmla="val 1217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pPr algn="ctr"/>
            <a:r>
              <a:rPr lang="fi-FI" sz="1400" dirty="0" smtClean="0"/>
              <a:t>INTEGRAATIO</a:t>
            </a:r>
            <a:endParaRPr lang="fi-FI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700278" y="2990124"/>
            <a:ext cx="6924886" cy="688397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46800" rtlCol="0" anchor="ctr"/>
          <a:lstStyle/>
          <a:p>
            <a:pPr algn="ctr"/>
            <a:r>
              <a:rPr lang="fi-FI" sz="1400" dirty="0"/>
              <a:t>Palvelun hallintaratkaisu </a:t>
            </a:r>
            <a:r>
              <a:rPr lang="fi-FI" sz="1400" dirty="0" smtClean="0"/>
              <a:t>ohjaa häiriöt </a:t>
            </a:r>
            <a:r>
              <a:rPr lang="fi-FI" sz="1400" dirty="0"/>
              <a:t>ja pyynnöt oikealle palvelutuottajalle.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0277" y="4089072"/>
            <a:ext cx="1702483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tlCol="0" anchor="ctr"/>
          <a:lstStyle/>
          <a:p>
            <a:r>
              <a:rPr lang="en-US" sz="1300" dirty="0" err="1">
                <a:solidFill>
                  <a:srgbClr val="404040"/>
                </a:solidFill>
              </a:rPr>
              <a:t>Häiriöilmoitus</a:t>
            </a:r>
            <a:r>
              <a:rPr lang="en-US" sz="1300" dirty="0">
                <a:solidFill>
                  <a:srgbClr val="404040"/>
                </a:solidFill>
              </a:rPr>
              <a:t> /</a:t>
            </a:r>
          </a:p>
          <a:p>
            <a:r>
              <a:rPr lang="en-US" sz="1300" dirty="0" err="1">
                <a:solidFill>
                  <a:srgbClr val="404040"/>
                </a:solidFill>
              </a:rPr>
              <a:t>Palvelupyyntö</a:t>
            </a:r>
            <a:endParaRPr lang="en-US" sz="1300" dirty="0">
              <a:solidFill>
                <a:srgbClr val="40404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388245" y="4089072"/>
            <a:ext cx="1702483" cy="74993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sz="1300" dirty="0" err="1" smtClean="0">
                <a:solidFill>
                  <a:srgbClr val="404040"/>
                </a:solidFill>
              </a:rPr>
              <a:t>Tieto</a:t>
            </a:r>
            <a:r>
              <a:rPr lang="en-US" sz="1300" dirty="0" smtClean="0">
                <a:solidFill>
                  <a:srgbClr val="404040"/>
                </a:solidFill>
              </a:rPr>
              <a:t> </a:t>
            </a:r>
            <a:r>
              <a:rPr lang="en-US" sz="1300" dirty="0" err="1" smtClean="0">
                <a:solidFill>
                  <a:srgbClr val="404040"/>
                </a:solidFill>
              </a:rPr>
              <a:t>edistymisestä</a:t>
            </a:r>
            <a:endParaRPr lang="en-US" sz="1300" dirty="0">
              <a:solidFill>
                <a:srgbClr val="40404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922681" y="4089072"/>
            <a:ext cx="1702483" cy="749937"/>
          </a:xfrm>
          <a:prstGeom prst="rect">
            <a:avLst/>
          </a:prstGeom>
          <a:solidFill>
            <a:srgbClr val="EDEDE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sz="1300" dirty="0" err="1">
                <a:solidFill>
                  <a:srgbClr val="404040"/>
                </a:solidFill>
              </a:rPr>
              <a:t>Raportointi</a:t>
            </a:r>
            <a:endParaRPr lang="en-US" sz="1300" dirty="0">
              <a:solidFill>
                <a:srgbClr val="404040"/>
              </a:solidFill>
            </a:endParaRPr>
          </a:p>
          <a:p>
            <a:pPr algn="ctr"/>
            <a:r>
              <a:rPr lang="en-US" sz="1300" dirty="0" err="1">
                <a:solidFill>
                  <a:srgbClr val="404040"/>
                </a:solidFill>
              </a:rPr>
              <a:t>ja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palvelun</a:t>
            </a:r>
            <a:endParaRPr lang="en-US" sz="1300" dirty="0">
              <a:solidFill>
                <a:srgbClr val="404040"/>
              </a:solidFill>
            </a:endParaRPr>
          </a:p>
          <a:p>
            <a:pPr algn="ctr"/>
            <a:r>
              <a:rPr lang="en-US" sz="1300" dirty="0" err="1">
                <a:solidFill>
                  <a:srgbClr val="404040"/>
                </a:solidFill>
              </a:rPr>
              <a:t>laadun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seuranta</a:t>
            </a:r>
            <a:r>
              <a:rPr lang="en-US" sz="1300" dirty="0">
                <a:solidFill>
                  <a:srgbClr val="404040"/>
                </a:solidFill>
              </a:rPr>
              <a:t>.</a:t>
            </a:r>
            <a:endParaRPr lang="en-US" sz="1300" dirty="0" smtClean="0">
              <a:solidFill>
                <a:srgbClr val="40404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771187" y="3705891"/>
            <a:ext cx="0" cy="350337"/>
          </a:xfrm>
          <a:prstGeom prst="straightConnector1">
            <a:avLst/>
          </a:prstGeom>
          <a:ln w="23495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250015" y="3678521"/>
            <a:ext cx="0" cy="377707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548782" y="3678521"/>
            <a:ext cx="0" cy="410552"/>
          </a:xfrm>
          <a:prstGeom prst="straightConnector1">
            <a:avLst/>
          </a:prstGeom>
          <a:ln w="2349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8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0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200234" y="1768729"/>
            <a:ext cx="4327847" cy="23691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Harri Kujansuu </a:t>
            </a:r>
            <a:r>
              <a:rPr lang="fi-FI" dirty="0" smtClean="0"/>
              <a:t>@ </a:t>
            </a:r>
            <a:r>
              <a:rPr lang="fi-FI" dirty="0" err="1" smtClean="0"/>
              <a:t>Digia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Johtajana </a:t>
            </a:r>
            <a:r>
              <a:rPr lang="fi-FI" dirty="0"/>
              <a:t>Palvelunhallinnan </a:t>
            </a:r>
            <a:r>
              <a:rPr lang="fi-FI" dirty="0" smtClean="0"/>
              <a:t>ratkaisuissa.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30+ </a:t>
            </a:r>
            <a:r>
              <a:rPr lang="fi-FI" dirty="0"/>
              <a:t>vuoden kokemus liiketoimintojen kilpailukykyä ja prosessien tehokkuutta kasvattavien IT-sovellusten </a:t>
            </a:r>
            <a:r>
              <a:rPr lang="fi-FI" dirty="0" smtClean="0"/>
              <a:t>toimittamisesta.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Laaja kokemus eri toimialoilta: ICT-palvelut, Kauppa, Logistiikka, Teollisuus, Palvelut, Telecom</a:t>
            </a:r>
            <a:endParaRPr lang="fi-FI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4637522" y="1915567"/>
            <a:ext cx="4326268" cy="22223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Kehityspäällikkö / Laatupäällikkö @ </a:t>
            </a:r>
            <a:r>
              <a:rPr lang="fi-FI" sz="1600" dirty="0" smtClean="0"/>
              <a:t>Aalto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smtClean="0"/>
              <a:t>10</a:t>
            </a:r>
            <a:r>
              <a:rPr lang="fi-FI" sz="1600" dirty="0"/>
              <a:t>+ vuotta kokemusta </a:t>
            </a:r>
            <a:r>
              <a:rPr lang="fi-FI" sz="1600" dirty="0" smtClean="0"/>
              <a:t>IT-alalta (</a:t>
            </a:r>
            <a:r>
              <a:rPr lang="fi-FI" sz="1600" dirty="0" err="1" smtClean="0"/>
              <a:t>asiantun-tija</a:t>
            </a:r>
            <a:r>
              <a:rPr lang="fi-FI" sz="1600" dirty="0"/>
              <a:t>, projektipäällikkö, ohjelmapäällikkö, kehityspäällikkö, laatupäällikkö)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6+ vuotta kokemusta </a:t>
            </a:r>
            <a:r>
              <a:rPr lang="fi-FI" sz="1600" dirty="0" err="1"/>
              <a:t>Leanista</a:t>
            </a:r>
            <a:r>
              <a:rPr lang="fi-FI" sz="1600" dirty="0"/>
              <a:t> ja </a:t>
            </a:r>
            <a:r>
              <a:rPr lang="fi-FI" sz="1600" dirty="0" err="1" smtClean="0"/>
              <a:t>kette-ristä</a:t>
            </a:r>
            <a:r>
              <a:rPr lang="fi-FI" sz="1600" dirty="0" smtClean="0"/>
              <a:t> </a:t>
            </a:r>
            <a:r>
              <a:rPr lang="fi-FI" sz="1600" dirty="0"/>
              <a:t>menetelmistä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5+ vuotta kokemusta </a:t>
            </a:r>
            <a:r>
              <a:rPr lang="fi-FI" sz="1600" dirty="0" smtClean="0"/>
              <a:t>IT-</a:t>
            </a:r>
            <a:r>
              <a:rPr lang="fi-FI" sz="1600" dirty="0" err="1" smtClean="0"/>
              <a:t>palveluidenhal</a:t>
            </a:r>
            <a:r>
              <a:rPr lang="fi-FI" sz="1600" dirty="0" smtClean="0"/>
              <a:t>-linnasta </a:t>
            </a:r>
            <a:r>
              <a:rPr lang="fi-FI" sz="1600" dirty="0"/>
              <a:t>ja </a:t>
            </a:r>
            <a:r>
              <a:rPr lang="fi-FI" sz="1600" dirty="0" err="1"/>
              <a:t>ITIL:n</a:t>
            </a:r>
            <a:r>
              <a:rPr lang="fi-FI" sz="1600" dirty="0"/>
              <a:t> soveltamisesta käytäntöön.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22" y="0"/>
            <a:ext cx="1771993" cy="1768730"/>
          </a:xfrm>
          <a:prstGeom prst="rect">
            <a:avLst/>
          </a:prstGeom>
        </p:spPr>
      </p:pic>
      <p:pic>
        <p:nvPicPr>
          <p:cNvPr id="1026" name="Picture 2" descr="C:\Users\hakujans\Omat\Kuvat\Medium\_MG_516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244"/>
            <a:ext cx="1325880" cy="159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3200" dirty="0" smtClean="0"/>
              <a:t>Yliopiston palveluiden laajuista hallintaa</a:t>
            </a:r>
            <a:endParaRPr lang="fi-FI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59" y="1468380"/>
            <a:ext cx="2288800" cy="18292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0250" y="3429524"/>
            <a:ext cx="9698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i-FI" sz="2000" b="1" dirty="0" smtClean="0"/>
              <a:t>Asiakas</a:t>
            </a:r>
            <a:endParaRPr lang="fi-FI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571452" y="3456446"/>
            <a:ext cx="1007842" cy="69414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/>
              <a:t>HR</a:t>
            </a:r>
            <a:endParaRPr lang="fi-FI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1823110" y="3082452"/>
            <a:ext cx="1007842" cy="6941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/>
              <a:t>IT</a:t>
            </a:r>
            <a:endParaRPr lang="fi-FI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334298" y="1044749"/>
            <a:ext cx="1393848" cy="5539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/>
              <a:t>TALOUS</a:t>
            </a:r>
            <a:endParaRPr lang="fi-FI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679366" y="1321738"/>
            <a:ext cx="2877801" cy="50095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/>
              <a:t>OPISKELIJOIDEN TUKI</a:t>
            </a:r>
            <a:endParaRPr lang="fi-FI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40002" y="2106016"/>
            <a:ext cx="1929519" cy="55397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/>
              <a:t>TILAPALVELUT</a:t>
            </a:r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18908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2800" dirty="0" smtClean="0"/>
              <a:t>Taloustilanne – Kuluttajaistuminen – </a:t>
            </a:r>
            <a:r>
              <a:rPr lang="fi-FI" sz="2800" dirty="0" err="1" smtClean="0"/>
              <a:t>Digitalisaatio</a:t>
            </a:r>
            <a:endParaRPr lang="fi-FI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4" y="2328370"/>
            <a:ext cx="2119799" cy="1695839"/>
          </a:xfrm>
          <a:prstGeom prst="rect">
            <a:avLst/>
          </a:prstGeom>
        </p:spPr>
      </p:pic>
      <p:pic>
        <p:nvPicPr>
          <p:cNvPr id="1026" name="Picture 2" descr="http://b-i.forbesimg.com/patrickmoorhead/files/2013/11/iPad-Ai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0" y="660857"/>
            <a:ext cx="259659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http://en.community.dell.com/cfs-file.ashx/__key/CommunityServer.Blogs.Components.WeblogFiles/00.00.00.37.45/0537.consumerization-of-I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40" y="2299114"/>
            <a:ext cx="2746565" cy="18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udiotech.com/trends-magazine/wp-content/themes/Trends/timthumb.php?src=http://www.audiotech.com/trends-magazine/images/articles/2012/11/02.png&amp;h=300&amp;w=565&amp;zc=1&amp;q=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20" y="868155"/>
            <a:ext cx="3507887" cy="18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338" y="285750"/>
            <a:ext cx="4294199" cy="896849"/>
          </a:xfrm>
        </p:spPr>
        <p:txBody>
          <a:bodyPr/>
          <a:lstStyle/>
          <a:p>
            <a:r>
              <a:rPr lang="fi-FI" sz="4400" dirty="0" smtClean="0"/>
              <a:t>Asiakas </a:t>
            </a:r>
            <a:r>
              <a:rPr lang="fi-FI" sz="4400" dirty="0" err="1" smtClean="0"/>
              <a:t>integraattorina</a:t>
            </a:r>
            <a:r>
              <a:rPr lang="fi-FI" sz="4400" dirty="0" smtClean="0"/>
              <a:t>?</a:t>
            </a:r>
            <a:endParaRPr lang="fi-FI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06D910DB-C0F0-1A41-AB6F-AB5EC7730884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93342AF8-94BF-6340-B60E-A8C5E9F87F01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 descr="http://socialmediababe.com/wp-content/uploads/2011/09/angry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14" y="0"/>
            <a:ext cx="45712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5400" dirty="0" smtClean="0"/>
              <a:t>Kaksi tärkeää kysymystä</a:t>
            </a:r>
            <a:endParaRPr lang="fi-FI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06864" y="2895426"/>
            <a:ext cx="5874147" cy="958336"/>
          </a:xfrm>
        </p:spPr>
        <p:txBody>
          <a:bodyPr/>
          <a:lstStyle/>
          <a:p>
            <a:r>
              <a:rPr lang="fi-FI" sz="5400" dirty="0" smtClean="0"/>
              <a:t>Mikä on palvelu?</a:t>
            </a:r>
            <a:endParaRPr lang="fi-FI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06D910DB-C0F0-1A41-AB6F-AB5EC7730884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93342AF8-94BF-6340-B60E-A8C5E9F87F01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6422" y="1454595"/>
            <a:ext cx="584775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i-FI" sz="5400" b="1" dirty="0">
                <a:solidFill>
                  <a:prstClr val="black"/>
                </a:solidFill>
                <a:ea typeface="ＭＳ Ｐゴシック" charset="0"/>
              </a:rPr>
              <a:t>Kuka on asiakas?</a:t>
            </a:r>
            <a:endParaRPr lang="fi-FI" sz="2000" b="1" dirty="0"/>
          </a:p>
        </p:txBody>
      </p:sp>
    </p:spTree>
    <p:extLst>
      <p:ext uri="{BB962C8B-B14F-4D97-AF65-F5344CB8AC3E}">
        <p14:creationId xmlns:p14="http://schemas.microsoft.com/office/powerpoint/2010/main" val="1906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5400" dirty="0" smtClean="0"/>
              <a:t>Kolme kovaa</a:t>
            </a:r>
            <a:endParaRPr lang="fi-FI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 smtClean="0"/>
              <a:t>Häiriönhallinta koko organisaation tasolla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 smtClean="0"/>
              <a:t>Palvelupyyntöjen automatisointi yhden tekniikan päällä ja yhden kanavan kautta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 smtClean="0"/>
              <a:t>Yhtenäinen ja asiakaslähtöinen palveluluettelo</a:t>
            </a:r>
            <a:endParaRPr lang="fi-FI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06D910DB-C0F0-1A41-AB6F-AB5EC7730884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31.10.2014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93342AF8-94BF-6340-B60E-A8C5E9F87F01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3142" y="2675992"/>
            <a:ext cx="2555416" cy="1461090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900" dirty="0" err="1">
                <a:solidFill>
                  <a:schemeClr val="bg1"/>
                </a:solidFill>
              </a:rPr>
              <a:t>Digia</a:t>
            </a:r>
            <a:r>
              <a:rPr lang="en-US" sz="900" dirty="0">
                <a:solidFill>
                  <a:schemeClr val="bg1"/>
                </a:solidFill>
              </a:rPr>
              <a:t> on </a:t>
            </a:r>
            <a:r>
              <a:rPr lang="en-US" sz="900" dirty="0" err="1">
                <a:solidFill>
                  <a:schemeClr val="bg1"/>
                </a:solidFill>
              </a:rPr>
              <a:t>suomalainen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ohjelmisto</a:t>
            </a:r>
            <a:r>
              <a:rPr lang="en-US" sz="900" dirty="0">
                <a:solidFill>
                  <a:schemeClr val="bg1"/>
                </a:solidFill>
              </a:rPr>
              <a:t>- </a:t>
            </a:r>
            <a:r>
              <a:rPr lang="en-US" sz="900" dirty="0" err="1">
                <a:solidFill>
                  <a:schemeClr val="bg1"/>
                </a:solidFill>
              </a:rPr>
              <a:t>ja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palveluyritys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dirty="0" err="1">
                <a:solidFill>
                  <a:schemeClr val="bg1"/>
                </a:solidFill>
              </a:rPr>
              <a:t>joka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auttaa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alansa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johtavia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toimijoita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palveluiden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kehittämisessä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dirty="0" err="1">
                <a:solidFill>
                  <a:schemeClr val="bg1"/>
                </a:solidFill>
              </a:rPr>
              <a:t>toiminnan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ohjaamisessa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ja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tiedon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hyödyntämisessä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kotona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ja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kansainvälisesti</a:t>
            </a:r>
            <a:r>
              <a:rPr lang="en-US" sz="900" dirty="0">
                <a:solidFill>
                  <a:schemeClr val="bg1"/>
                </a:solidFill>
              </a:rPr>
              <a:t>. </a:t>
            </a:r>
            <a:r>
              <a:rPr lang="en-US" sz="900" dirty="0" err="1">
                <a:solidFill>
                  <a:schemeClr val="bg1"/>
                </a:solidFill>
              </a:rPr>
              <a:t>Kehitystämme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ohjaa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ihmisten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muuttuva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arki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  <a:endParaRPr kumimoji="0" lang="en-US" sz="900" i="0" u="none" strike="noStrike" kern="1200" cap="all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4160520" y="1148080"/>
            <a:ext cx="3799840" cy="2956560"/>
          </a:xfrm>
          <a:prstGeom prst="roundRect">
            <a:avLst>
              <a:gd name="adj" fmla="val 873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302760" y="2770536"/>
            <a:ext cx="3525520" cy="1183640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02760" y="1305560"/>
            <a:ext cx="3525520" cy="1183640"/>
          </a:xfrm>
          <a:prstGeom prst="roundRect">
            <a:avLst>
              <a:gd name="adj" fmla="val 1217"/>
            </a:avLst>
          </a:prstGeom>
          <a:solidFill>
            <a:srgbClr val="C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8000" y="168181"/>
            <a:ext cx="8214360" cy="70104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i="0" u="none" strike="noStrike" kern="1200" spc="0" normalizeH="0" baseline="0" noProof="0" dirty="0" err="1" smtClean="0">
                <a:ln>
                  <a:noFill/>
                </a:ln>
                <a:solidFill>
                  <a:srgbClr val="C3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Palvelunhallinta</a:t>
            </a:r>
            <a:endParaRPr kumimoji="0" lang="en-US" sz="3800" i="0" u="none" strike="noStrike" kern="1200" cap="all" spc="0" normalizeH="0" baseline="0" noProof="0" dirty="0" smtClean="0">
              <a:ln>
                <a:noFill/>
              </a:ln>
              <a:solidFill>
                <a:srgbClr val="C3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3499" y="1434496"/>
            <a:ext cx="4188061" cy="106994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 err="1">
                <a:solidFill>
                  <a:schemeClr val="bg1"/>
                </a:solidFill>
              </a:rPr>
              <a:t>P</a:t>
            </a:r>
            <a:r>
              <a:rPr kumimoji="0" lang="en-US" sz="2500" i="0" u="none" strike="noStrike" kern="1200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alvelutuotannon</a:t>
            </a:r>
            <a:endParaRPr kumimoji="0" lang="en-US" sz="2500" i="0" u="none" strike="noStrike" kern="1200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 err="1" smtClean="0">
                <a:solidFill>
                  <a:schemeClr val="bg1"/>
                </a:solidFill>
              </a:rPr>
              <a:t>tehostaminen</a:t>
            </a:r>
            <a:endParaRPr kumimoji="0" lang="en-US" sz="2500" i="0" u="none" strike="noStrike" kern="1200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3499" y="2879152"/>
            <a:ext cx="4188061" cy="107502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i="0" u="none" strike="noStrike" kern="1200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Palvelukokemuksen</a:t>
            </a:r>
            <a:endParaRPr kumimoji="0" lang="en-US" sz="2500" i="0" u="none" strike="noStrike" kern="1200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 err="1" smtClean="0">
                <a:solidFill>
                  <a:schemeClr val="bg1"/>
                </a:solidFill>
              </a:rPr>
              <a:t>parantaminen</a:t>
            </a:r>
            <a:endParaRPr kumimoji="0" lang="en-US" sz="2500" i="0" u="none" strike="noStrike" kern="1200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565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brändi_tumma">
      <a:dk1>
        <a:srgbClr val="3F3F3F"/>
      </a:dk1>
      <a:lt1>
        <a:srgbClr val="FFFFFF"/>
      </a:lt1>
      <a:dk2>
        <a:srgbClr val="C30000"/>
      </a:dk2>
      <a:lt2>
        <a:srgbClr val="F2F2F2"/>
      </a:lt2>
      <a:accent1>
        <a:srgbClr val="C30000"/>
      </a:accent1>
      <a:accent2>
        <a:srgbClr val="552D2D"/>
      </a:accent2>
      <a:accent3>
        <a:srgbClr val="874655"/>
      </a:accent3>
      <a:accent4>
        <a:srgbClr val="4B3269"/>
      </a:accent4>
      <a:accent5>
        <a:srgbClr val="695591"/>
      </a:accent5>
      <a:accent6>
        <a:srgbClr val="404040"/>
      </a:accent6>
      <a:hlink>
        <a:srgbClr val="404040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marL="342900" marR="0" indent="-34290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kern="1200" cap="all" spc="0" normalizeH="0" baseline="0" noProof="0" dirty="0" smtClean="0">
            <a:ln>
              <a:noFill/>
            </a:ln>
            <a:solidFill>
              <a:schemeClr val="tx1">
                <a:lumMod val="75000"/>
                <a:lumOff val="25000"/>
              </a:schemeClr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alto-Yliopisto_2013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3.xml><?xml version="1.0" encoding="utf-8"?>
<a:theme xmlns:a="http://schemas.openxmlformats.org/drawingml/2006/main" name="1_Aalto-Yliopisto_2013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Topic xmlns="5d727406-1e98-4363-920f-198e711b0955">Digia yleinen ppt</Topic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A32DBEE65A44FB9F5413776B42BD0" ma:contentTypeVersion="1" ma:contentTypeDescription="Create a new document." ma:contentTypeScope="" ma:versionID="13b58b24985d2580dfa5950e248801f7">
  <xsd:schema xmlns:xsd="http://www.w3.org/2001/XMLSchema" xmlns:p="http://schemas.microsoft.com/office/2006/metadata/properties" xmlns:ns2="5d727406-1e98-4363-920f-198e711b0955" targetNamespace="http://schemas.microsoft.com/office/2006/metadata/properties" ma:root="true" ma:fieldsID="9f0593e9235f13631b92170373b7a931" ns2:_="">
    <xsd:import namespace="5d727406-1e98-4363-920f-198e711b0955"/>
    <xsd:element name="properties">
      <xsd:complexType>
        <xsd:sequence>
          <xsd:element name="documentManagement">
            <xsd:complexType>
              <xsd:all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d727406-1e98-4363-920f-198e711b0955" elementFormDefault="qualified">
    <xsd:import namespace="http://schemas.microsoft.com/office/2006/documentManagement/types"/>
    <xsd:element name="Topic" ma:index="1" nillable="true" ma:displayName="Topic" ma:internalName="Topic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 ma:readOnly="tru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B5C1D44-CDAA-46E4-99AD-34E9CC5C45EA}">
  <ds:schemaRefs>
    <ds:schemaRef ds:uri="http://schemas.microsoft.com/office/2006/documentManagement/types"/>
    <ds:schemaRef ds:uri="5d727406-1e98-4363-920f-198e711b0955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974ADF-E7BF-4A1A-BD31-CF602C2756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816156-CF7E-484F-A3F8-D0EAAC3368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27406-1e98-4363-920f-198e711b095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16442</TotalTime>
  <Words>757</Words>
  <Application>Microsoft Office PowerPoint</Application>
  <PresentationFormat>On-screen Show (16:9)</PresentationFormat>
  <Paragraphs>174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Office-teema</vt:lpstr>
      <vt:lpstr>Aalto-Yliopisto_2013</vt:lpstr>
      <vt:lpstr>1_Aalto-Yliopisto_2013</vt:lpstr>
      <vt:lpstr>Tuotekeskeisesta palvelusta asiakaskeskeiseen palveluun</vt:lpstr>
      <vt:lpstr>PowerPoint Presentation</vt:lpstr>
      <vt:lpstr>Yliopiston palveluiden laajuista hallintaa</vt:lpstr>
      <vt:lpstr>Taloustilanne – Kuluttajaistuminen – Digitalisaatio</vt:lpstr>
      <vt:lpstr>Asiakas integraattorina?</vt:lpstr>
      <vt:lpstr>Kaksi tärkeää kysymystä</vt:lpstr>
      <vt:lpstr>Kolme kovaa</vt:lpstr>
      <vt:lpstr>PowerPoint Presentation</vt:lpstr>
      <vt:lpstr>PowerPoint Presentation</vt:lpstr>
      <vt:lpstr>PowerPoint Presentation</vt:lpstr>
      <vt:lpstr>Palvelunhallinta on organisaation tuottamien palveluiden kehittämistä</vt:lpstr>
      <vt:lpstr>Palvelunhallinta kaikkiin palveluprosesseihin </vt:lpstr>
      <vt:lpstr>PowerPoint Presentation</vt:lpstr>
      <vt:lpstr>Itsepalveluasteen kasvattaminen</vt:lpstr>
      <vt:lpstr>Monitoimittajaympäristön orkestrointi</vt:lpstr>
      <vt:lpstr>PowerPoint Presentation</vt:lpstr>
      <vt:lpstr>PowerPoint Presentation</vt:lpstr>
      <vt:lpstr>PowerPoint Presentation</vt:lpstr>
    </vt:vector>
  </TitlesOfParts>
  <Company>Huomio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Juha Pekaristo</dc:creator>
  <cp:lastModifiedBy>Kujansuu Harri</cp:lastModifiedBy>
  <cp:revision>584</cp:revision>
  <cp:lastPrinted>2013-09-02T09:40:59Z</cp:lastPrinted>
  <dcterms:created xsi:type="dcterms:W3CDTF">2013-05-20T21:23:44Z</dcterms:created>
  <dcterms:modified xsi:type="dcterms:W3CDTF">2014-10-31T09:16:09Z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0x010100C4DA32DBEE65A44FB9F5413776B42BD0</vt:lpwstr>
  </property>
</Properties>
</file>